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sldIdLst>
    <p:sldId id="256" r:id="rId6"/>
    <p:sldId id="258" r:id="rId7"/>
    <p:sldId id="261" r:id="rId8"/>
    <p:sldId id="259" r:id="rId9"/>
  </p:sldIdLst>
  <p:sldSz cx="12801600" cy="9601200" type="A3"/>
  <p:notesSz cx="6858000" cy="9144000"/>
  <p:defaultTextStyle>
    <a:defPPr>
      <a:defRPr lang="en-US"/>
    </a:defPPr>
    <a:lvl1pPr marL="0" algn="l" defTabSz="1280160" rtl="0" eaLnBrk="1" latinLnBrk="0" hangingPunct="1">
      <a:defRPr sz="2500" kern="1200">
        <a:solidFill>
          <a:schemeClr val="tx1"/>
        </a:solidFill>
        <a:latin typeface="+mn-lt"/>
        <a:ea typeface="+mn-ea"/>
        <a:cs typeface="+mn-cs"/>
      </a:defRPr>
    </a:lvl1pPr>
    <a:lvl2pPr marL="640080" algn="l" defTabSz="1280160" rtl="0" eaLnBrk="1" latinLnBrk="0" hangingPunct="1">
      <a:defRPr sz="2500" kern="1200">
        <a:solidFill>
          <a:schemeClr val="tx1"/>
        </a:solidFill>
        <a:latin typeface="+mn-lt"/>
        <a:ea typeface="+mn-ea"/>
        <a:cs typeface="+mn-cs"/>
      </a:defRPr>
    </a:lvl2pPr>
    <a:lvl3pPr marL="1280160" algn="l" defTabSz="1280160" rtl="0" eaLnBrk="1" latinLnBrk="0" hangingPunct="1">
      <a:defRPr sz="2500" kern="1200">
        <a:solidFill>
          <a:schemeClr val="tx1"/>
        </a:solidFill>
        <a:latin typeface="+mn-lt"/>
        <a:ea typeface="+mn-ea"/>
        <a:cs typeface="+mn-cs"/>
      </a:defRPr>
    </a:lvl3pPr>
    <a:lvl4pPr marL="1920240" algn="l" defTabSz="1280160" rtl="0" eaLnBrk="1" latinLnBrk="0" hangingPunct="1">
      <a:defRPr sz="2500" kern="1200">
        <a:solidFill>
          <a:schemeClr val="tx1"/>
        </a:solidFill>
        <a:latin typeface="+mn-lt"/>
        <a:ea typeface="+mn-ea"/>
        <a:cs typeface="+mn-cs"/>
      </a:defRPr>
    </a:lvl4pPr>
    <a:lvl5pPr marL="2560320" algn="l" defTabSz="1280160" rtl="0" eaLnBrk="1" latinLnBrk="0" hangingPunct="1">
      <a:defRPr sz="2500" kern="1200">
        <a:solidFill>
          <a:schemeClr val="tx1"/>
        </a:solidFill>
        <a:latin typeface="+mn-lt"/>
        <a:ea typeface="+mn-ea"/>
        <a:cs typeface="+mn-cs"/>
      </a:defRPr>
    </a:lvl5pPr>
    <a:lvl6pPr marL="3200400" algn="l" defTabSz="1280160" rtl="0" eaLnBrk="1" latinLnBrk="0" hangingPunct="1">
      <a:defRPr sz="2500" kern="1200">
        <a:solidFill>
          <a:schemeClr val="tx1"/>
        </a:solidFill>
        <a:latin typeface="+mn-lt"/>
        <a:ea typeface="+mn-ea"/>
        <a:cs typeface="+mn-cs"/>
      </a:defRPr>
    </a:lvl6pPr>
    <a:lvl7pPr marL="3840480" algn="l" defTabSz="1280160" rtl="0" eaLnBrk="1" latinLnBrk="0" hangingPunct="1">
      <a:defRPr sz="2500" kern="1200">
        <a:solidFill>
          <a:schemeClr val="tx1"/>
        </a:solidFill>
        <a:latin typeface="+mn-lt"/>
        <a:ea typeface="+mn-ea"/>
        <a:cs typeface="+mn-cs"/>
      </a:defRPr>
    </a:lvl7pPr>
    <a:lvl8pPr marL="4480560" algn="l" defTabSz="1280160" rtl="0" eaLnBrk="1" latinLnBrk="0" hangingPunct="1">
      <a:defRPr sz="2500" kern="1200">
        <a:solidFill>
          <a:schemeClr val="tx1"/>
        </a:solidFill>
        <a:latin typeface="+mn-lt"/>
        <a:ea typeface="+mn-ea"/>
        <a:cs typeface="+mn-cs"/>
      </a:defRPr>
    </a:lvl8pPr>
    <a:lvl9pPr marL="5120640" algn="l" defTabSz="1280160" rtl="0" eaLnBrk="1" latinLnBrk="0" hangingPunct="1">
      <a:defRPr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898" autoAdjust="0"/>
    <p:restoredTop sz="94660"/>
  </p:normalViewPr>
  <p:slideViewPr>
    <p:cSldViewPr>
      <p:cViewPr varScale="1">
        <p:scale>
          <a:sx n="111" d="100"/>
          <a:sy n="111" d="100"/>
        </p:scale>
        <p:origin x="4368" y="102"/>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1.xml"/><Relationship Id="rId10"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2982597"/>
            <a:ext cx="10881360" cy="2058035"/>
          </a:xfrm>
        </p:spPr>
        <p:txBody>
          <a:bodyPr/>
          <a:lstStyle/>
          <a:p>
            <a:r>
              <a:rPr lang="en-US"/>
              <a:t>Click to edit Master title style</a:t>
            </a:r>
            <a:endParaRPr lang="en-GB"/>
          </a:p>
        </p:txBody>
      </p:sp>
      <p:sp>
        <p:nvSpPr>
          <p:cNvPr id="3" name="Subtitle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A559847-BC84-4BDB-80F8-E8F575A14157}" type="datetimeFigureOut">
              <a:rPr lang="en-GB" smtClean="0"/>
              <a:t>09/01/2024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3F01D8-C018-4425-B3C8-71FE3F4978CB}" type="slidenum">
              <a:rPr lang="en-GB" smtClean="0"/>
              <a:t>‹#›</a:t>
            </a:fld>
            <a:endParaRPr lang="en-GB"/>
          </a:p>
        </p:txBody>
      </p:sp>
    </p:spTree>
    <p:extLst>
      <p:ext uri="{BB962C8B-B14F-4D97-AF65-F5344CB8AC3E}">
        <p14:creationId xmlns:p14="http://schemas.microsoft.com/office/powerpoint/2010/main" val="752962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A559847-BC84-4BDB-80F8-E8F575A14157}" type="datetimeFigureOut">
              <a:rPr lang="en-GB" smtClean="0"/>
              <a:t>09/01/2024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3F01D8-C018-4425-B3C8-71FE3F4978CB}" type="slidenum">
              <a:rPr lang="en-GB" smtClean="0"/>
              <a:t>‹#›</a:t>
            </a:fld>
            <a:endParaRPr lang="en-GB"/>
          </a:p>
        </p:txBody>
      </p:sp>
    </p:spTree>
    <p:extLst>
      <p:ext uri="{BB962C8B-B14F-4D97-AF65-F5344CB8AC3E}">
        <p14:creationId xmlns:p14="http://schemas.microsoft.com/office/powerpoint/2010/main" val="3436100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2994961" y="537845"/>
            <a:ext cx="4031615" cy="1147032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95668" y="537845"/>
            <a:ext cx="11885931" cy="1147032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A559847-BC84-4BDB-80F8-E8F575A14157}" type="datetimeFigureOut">
              <a:rPr lang="en-GB" smtClean="0"/>
              <a:t>09/01/2024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3F01D8-C018-4425-B3C8-71FE3F4978CB}" type="slidenum">
              <a:rPr lang="en-GB" smtClean="0"/>
              <a:t>‹#›</a:t>
            </a:fld>
            <a:endParaRPr lang="en-GB"/>
          </a:p>
        </p:txBody>
      </p:sp>
    </p:spTree>
    <p:extLst>
      <p:ext uri="{BB962C8B-B14F-4D97-AF65-F5344CB8AC3E}">
        <p14:creationId xmlns:p14="http://schemas.microsoft.com/office/powerpoint/2010/main" val="4025006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A559847-BC84-4BDB-80F8-E8F575A14157}" type="datetimeFigureOut">
              <a:rPr lang="en-GB" smtClean="0"/>
              <a:t>09/01/2024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3F01D8-C018-4425-B3C8-71FE3F4978CB}" type="slidenum">
              <a:rPr lang="en-GB" smtClean="0"/>
              <a:t>‹#›</a:t>
            </a:fld>
            <a:endParaRPr lang="en-GB"/>
          </a:p>
        </p:txBody>
      </p:sp>
    </p:spTree>
    <p:extLst>
      <p:ext uri="{BB962C8B-B14F-4D97-AF65-F5344CB8AC3E}">
        <p14:creationId xmlns:p14="http://schemas.microsoft.com/office/powerpoint/2010/main" val="2498869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11239" y="6169661"/>
            <a:ext cx="10881360" cy="1906905"/>
          </a:xfrm>
        </p:spPr>
        <p:txBody>
          <a:bodyPr anchor="t"/>
          <a:lstStyle>
            <a:lvl1pPr algn="l">
              <a:defRPr sz="5600" b="1" cap="all"/>
            </a:lvl1pPr>
          </a:lstStyle>
          <a:p>
            <a:r>
              <a:rPr lang="en-US"/>
              <a:t>Click to edit Master title style</a:t>
            </a:r>
            <a:endParaRPr lang="en-GB"/>
          </a:p>
        </p:txBody>
      </p:sp>
      <p:sp>
        <p:nvSpPr>
          <p:cNvPr id="3" name="Text Placeholder 2"/>
          <p:cNvSpPr>
            <a:spLocks noGrp="1"/>
          </p:cNvSpPr>
          <p:nvPr>
            <p:ph type="body" idx="1"/>
          </p:nvPr>
        </p:nvSpPr>
        <p:spPr>
          <a:xfrm>
            <a:off x="1011239" y="4069400"/>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A559847-BC84-4BDB-80F8-E8F575A14157}" type="datetimeFigureOut">
              <a:rPr lang="en-GB" smtClean="0"/>
              <a:t>09/01/2024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3F01D8-C018-4425-B3C8-71FE3F4978CB}" type="slidenum">
              <a:rPr lang="en-GB" smtClean="0"/>
              <a:t>‹#›</a:t>
            </a:fld>
            <a:endParaRPr lang="en-GB"/>
          </a:p>
        </p:txBody>
      </p:sp>
    </p:spTree>
    <p:extLst>
      <p:ext uri="{BB962C8B-B14F-4D97-AF65-F5344CB8AC3E}">
        <p14:creationId xmlns:p14="http://schemas.microsoft.com/office/powerpoint/2010/main" val="4151482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95670" y="3135949"/>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9067800" y="3135949"/>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A559847-BC84-4BDB-80F8-E8F575A14157}" type="datetimeFigureOut">
              <a:rPr lang="en-GB" smtClean="0"/>
              <a:t>09/01/2024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53F01D8-C018-4425-B3C8-71FE3F4978CB}" type="slidenum">
              <a:rPr lang="en-GB" smtClean="0"/>
              <a:t>‹#›</a:t>
            </a:fld>
            <a:endParaRPr lang="en-GB"/>
          </a:p>
        </p:txBody>
      </p:sp>
    </p:spTree>
    <p:extLst>
      <p:ext uri="{BB962C8B-B14F-4D97-AF65-F5344CB8AC3E}">
        <p14:creationId xmlns:p14="http://schemas.microsoft.com/office/powerpoint/2010/main" val="4154652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40080" y="384493"/>
            <a:ext cx="11521440" cy="16002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40082" y="2149159"/>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en-US"/>
              <a:t>Click to edit Master text styles</a:t>
            </a:r>
          </a:p>
        </p:txBody>
      </p:sp>
      <p:sp>
        <p:nvSpPr>
          <p:cNvPr id="4" name="Content Placeholder 3"/>
          <p:cNvSpPr>
            <a:spLocks noGrp="1"/>
          </p:cNvSpPr>
          <p:nvPr>
            <p:ph sz="half" idx="2"/>
          </p:nvPr>
        </p:nvSpPr>
        <p:spPr>
          <a:xfrm>
            <a:off x="640082" y="3044826"/>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503036" y="2149159"/>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en-US"/>
              <a:t>Click to edit Master text styles</a:t>
            </a:r>
          </a:p>
        </p:txBody>
      </p:sp>
      <p:sp>
        <p:nvSpPr>
          <p:cNvPr id="6" name="Content Placeholder 5"/>
          <p:cNvSpPr>
            <a:spLocks noGrp="1"/>
          </p:cNvSpPr>
          <p:nvPr>
            <p:ph sz="quarter" idx="4"/>
          </p:nvPr>
        </p:nvSpPr>
        <p:spPr>
          <a:xfrm>
            <a:off x="6503036" y="3044826"/>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A559847-BC84-4BDB-80F8-E8F575A14157}" type="datetimeFigureOut">
              <a:rPr lang="en-GB" smtClean="0"/>
              <a:t>09/01/2024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53F01D8-C018-4425-B3C8-71FE3F4978CB}" type="slidenum">
              <a:rPr lang="en-GB" smtClean="0"/>
              <a:t>‹#›</a:t>
            </a:fld>
            <a:endParaRPr lang="en-GB"/>
          </a:p>
        </p:txBody>
      </p:sp>
    </p:spTree>
    <p:extLst>
      <p:ext uri="{BB962C8B-B14F-4D97-AF65-F5344CB8AC3E}">
        <p14:creationId xmlns:p14="http://schemas.microsoft.com/office/powerpoint/2010/main" val="23861537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A559847-BC84-4BDB-80F8-E8F575A14157}" type="datetimeFigureOut">
              <a:rPr lang="en-GB" smtClean="0"/>
              <a:t>09/01/2024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53F01D8-C018-4425-B3C8-71FE3F4978CB}" type="slidenum">
              <a:rPr lang="en-GB" smtClean="0"/>
              <a:t>‹#›</a:t>
            </a:fld>
            <a:endParaRPr lang="en-GB"/>
          </a:p>
        </p:txBody>
      </p:sp>
    </p:spTree>
    <p:extLst>
      <p:ext uri="{BB962C8B-B14F-4D97-AF65-F5344CB8AC3E}">
        <p14:creationId xmlns:p14="http://schemas.microsoft.com/office/powerpoint/2010/main" val="12964335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559847-BC84-4BDB-80F8-E8F575A14157}" type="datetimeFigureOut">
              <a:rPr lang="en-GB" smtClean="0"/>
              <a:t>09/01/2024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53F01D8-C018-4425-B3C8-71FE3F4978CB}" type="slidenum">
              <a:rPr lang="en-GB" smtClean="0"/>
              <a:t>‹#›</a:t>
            </a:fld>
            <a:endParaRPr lang="en-GB"/>
          </a:p>
        </p:txBody>
      </p:sp>
    </p:spTree>
    <p:extLst>
      <p:ext uri="{BB962C8B-B14F-4D97-AF65-F5344CB8AC3E}">
        <p14:creationId xmlns:p14="http://schemas.microsoft.com/office/powerpoint/2010/main" val="3148246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0082" y="382270"/>
            <a:ext cx="4211639" cy="1626870"/>
          </a:xfrm>
        </p:spPr>
        <p:txBody>
          <a:bodyPr anchor="b"/>
          <a:lstStyle>
            <a:lvl1pPr algn="l">
              <a:defRPr sz="2800" b="1"/>
            </a:lvl1pPr>
          </a:lstStyle>
          <a:p>
            <a:r>
              <a:rPr lang="en-US"/>
              <a:t>Click to edit Master title style</a:t>
            </a:r>
            <a:endParaRPr lang="en-GB"/>
          </a:p>
        </p:txBody>
      </p:sp>
      <p:sp>
        <p:nvSpPr>
          <p:cNvPr id="3" name="Content Placeholder 2"/>
          <p:cNvSpPr>
            <a:spLocks noGrp="1"/>
          </p:cNvSpPr>
          <p:nvPr>
            <p:ph idx="1"/>
          </p:nvPr>
        </p:nvSpPr>
        <p:spPr>
          <a:xfrm>
            <a:off x="5005069" y="382272"/>
            <a:ext cx="7156451"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40082" y="2009142"/>
            <a:ext cx="4211639"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en-US"/>
              <a:t>Click to edit Master text styles</a:t>
            </a:r>
          </a:p>
        </p:txBody>
      </p:sp>
      <p:sp>
        <p:nvSpPr>
          <p:cNvPr id="5" name="Date Placeholder 4"/>
          <p:cNvSpPr>
            <a:spLocks noGrp="1"/>
          </p:cNvSpPr>
          <p:nvPr>
            <p:ph type="dt" sz="half" idx="10"/>
          </p:nvPr>
        </p:nvSpPr>
        <p:spPr/>
        <p:txBody>
          <a:bodyPr/>
          <a:lstStyle/>
          <a:p>
            <a:fld id="{FA559847-BC84-4BDB-80F8-E8F575A14157}" type="datetimeFigureOut">
              <a:rPr lang="en-GB" smtClean="0"/>
              <a:t>09/01/2024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53F01D8-C018-4425-B3C8-71FE3F4978CB}" type="slidenum">
              <a:rPr lang="en-GB" smtClean="0"/>
              <a:t>‹#›</a:t>
            </a:fld>
            <a:endParaRPr lang="en-GB"/>
          </a:p>
        </p:txBody>
      </p:sp>
    </p:spTree>
    <p:extLst>
      <p:ext uri="{BB962C8B-B14F-4D97-AF65-F5344CB8AC3E}">
        <p14:creationId xmlns:p14="http://schemas.microsoft.com/office/powerpoint/2010/main" val="1300967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09203" y="6720841"/>
            <a:ext cx="7680960" cy="793433"/>
          </a:xfrm>
        </p:spPr>
        <p:txBody>
          <a:bodyPr anchor="b"/>
          <a:lstStyle>
            <a:lvl1pPr algn="l">
              <a:defRPr sz="2800" b="1"/>
            </a:lvl1pPr>
          </a:lstStyle>
          <a:p>
            <a:r>
              <a:rPr lang="en-US"/>
              <a:t>Click to edit Master title style</a:t>
            </a:r>
            <a:endParaRPr lang="en-GB"/>
          </a:p>
        </p:txBody>
      </p:sp>
      <p:sp>
        <p:nvSpPr>
          <p:cNvPr id="3" name="Picture Placeholder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lang="en-GB"/>
          </a:p>
        </p:txBody>
      </p:sp>
      <p:sp>
        <p:nvSpPr>
          <p:cNvPr id="4" name="Text Placeholder 3"/>
          <p:cNvSpPr>
            <a:spLocks noGrp="1"/>
          </p:cNvSpPr>
          <p:nvPr>
            <p:ph type="body" sz="half" idx="2"/>
          </p:nvPr>
        </p:nvSpPr>
        <p:spPr>
          <a:xfrm>
            <a:off x="2509203" y="7514274"/>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en-US"/>
              <a:t>Click to edit Master text styles</a:t>
            </a:r>
          </a:p>
        </p:txBody>
      </p:sp>
      <p:sp>
        <p:nvSpPr>
          <p:cNvPr id="5" name="Date Placeholder 4"/>
          <p:cNvSpPr>
            <a:spLocks noGrp="1"/>
          </p:cNvSpPr>
          <p:nvPr>
            <p:ph type="dt" sz="half" idx="10"/>
          </p:nvPr>
        </p:nvSpPr>
        <p:spPr/>
        <p:txBody>
          <a:bodyPr/>
          <a:lstStyle/>
          <a:p>
            <a:fld id="{FA559847-BC84-4BDB-80F8-E8F575A14157}" type="datetimeFigureOut">
              <a:rPr lang="en-GB" smtClean="0"/>
              <a:t>09/01/2024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53F01D8-C018-4425-B3C8-71FE3F4978CB}" type="slidenum">
              <a:rPr lang="en-GB" smtClean="0"/>
              <a:t>‹#›</a:t>
            </a:fld>
            <a:endParaRPr lang="en-GB"/>
          </a:p>
        </p:txBody>
      </p:sp>
    </p:spTree>
    <p:extLst>
      <p:ext uri="{BB962C8B-B14F-4D97-AF65-F5344CB8AC3E}">
        <p14:creationId xmlns:p14="http://schemas.microsoft.com/office/powerpoint/2010/main" val="357071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40080" y="8898892"/>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FA559847-BC84-4BDB-80F8-E8F575A14157}" type="datetimeFigureOut">
              <a:rPr lang="en-GB" smtClean="0"/>
              <a:t>09/01/2024</a:t>
            </a:fld>
            <a:endParaRPr lang="en-GB"/>
          </a:p>
        </p:txBody>
      </p:sp>
      <p:sp>
        <p:nvSpPr>
          <p:cNvPr id="5" name="Footer Placeholder 4"/>
          <p:cNvSpPr>
            <a:spLocks noGrp="1"/>
          </p:cNvSpPr>
          <p:nvPr>
            <p:ph type="ftr" sz="quarter" idx="3"/>
          </p:nvPr>
        </p:nvSpPr>
        <p:spPr>
          <a:xfrm>
            <a:off x="4373880" y="8898892"/>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9174480" y="8898892"/>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C53F01D8-C018-4425-B3C8-71FE3F4978CB}" type="slidenum">
              <a:rPr lang="en-GB" smtClean="0"/>
              <a:t>‹#›</a:t>
            </a:fld>
            <a:endParaRPr lang="en-GB"/>
          </a:p>
        </p:txBody>
      </p:sp>
    </p:spTree>
    <p:extLst>
      <p:ext uri="{BB962C8B-B14F-4D97-AF65-F5344CB8AC3E}">
        <p14:creationId xmlns:p14="http://schemas.microsoft.com/office/powerpoint/2010/main" val="3797882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p:bodyStyle>
    <p:otherStyle>
      <a:defPPr>
        <a:defRPr lang="en-US"/>
      </a:defPPr>
      <a:lvl1pPr marL="0" algn="l" defTabSz="1280160" rtl="0" eaLnBrk="1" latinLnBrk="0" hangingPunct="1">
        <a:defRPr sz="2500" kern="1200">
          <a:solidFill>
            <a:schemeClr val="tx1"/>
          </a:solidFill>
          <a:latin typeface="+mn-lt"/>
          <a:ea typeface="+mn-ea"/>
          <a:cs typeface="+mn-cs"/>
        </a:defRPr>
      </a:lvl1pPr>
      <a:lvl2pPr marL="640080" algn="l" defTabSz="1280160" rtl="0" eaLnBrk="1" latinLnBrk="0" hangingPunct="1">
        <a:defRPr sz="2500" kern="1200">
          <a:solidFill>
            <a:schemeClr val="tx1"/>
          </a:solidFill>
          <a:latin typeface="+mn-lt"/>
          <a:ea typeface="+mn-ea"/>
          <a:cs typeface="+mn-cs"/>
        </a:defRPr>
      </a:lvl2pPr>
      <a:lvl3pPr marL="1280160" algn="l" defTabSz="1280160" rtl="0" eaLnBrk="1" latinLnBrk="0" hangingPunct="1">
        <a:defRPr sz="2500" kern="1200">
          <a:solidFill>
            <a:schemeClr val="tx1"/>
          </a:solidFill>
          <a:latin typeface="+mn-lt"/>
          <a:ea typeface="+mn-ea"/>
          <a:cs typeface="+mn-cs"/>
        </a:defRPr>
      </a:lvl3pPr>
      <a:lvl4pPr marL="1920240" algn="l" defTabSz="1280160" rtl="0" eaLnBrk="1" latinLnBrk="0" hangingPunct="1">
        <a:defRPr sz="2500" kern="1200">
          <a:solidFill>
            <a:schemeClr val="tx1"/>
          </a:solidFill>
          <a:latin typeface="+mn-lt"/>
          <a:ea typeface="+mn-ea"/>
          <a:cs typeface="+mn-cs"/>
        </a:defRPr>
      </a:lvl4pPr>
      <a:lvl5pPr marL="2560320" algn="l" defTabSz="1280160" rtl="0" eaLnBrk="1" latinLnBrk="0" hangingPunct="1">
        <a:defRPr sz="2500" kern="1200">
          <a:solidFill>
            <a:schemeClr val="tx1"/>
          </a:solidFill>
          <a:latin typeface="+mn-lt"/>
          <a:ea typeface="+mn-ea"/>
          <a:cs typeface="+mn-cs"/>
        </a:defRPr>
      </a:lvl5pPr>
      <a:lvl6pPr marL="3200400" algn="l" defTabSz="1280160" rtl="0" eaLnBrk="1" latinLnBrk="0" hangingPunct="1">
        <a:defRPr sz="2500" kern="1200">
          <a:solidFill>
            <a:schemeClr val="tx1"/>
          </a:solidFill>
          <a:latin typeface="+mn-lt"/>
          <a:ea typeface="+mn-ea"/>
          <a:cs typeface="+mn-cs"/>
        </a:defRPr>
      </a:lvl6pPr>
      <a:lvl7pPr marL="3840480" algn="l" defTabSz="1280160" rtl="0" eaLnBrk="1" latinLnBrk="0" hangingPunct="1">
        <a:defRPr sz="2500" kern="1200">
          <a:solidFill>
            <a:schemeClr val="tx1"/>
          </a:solidFill>
          <a:latin typeface="+mn-lt"/>
          <a:ea typeface="+mn-ea"/>
          <a:cs typeface="+mn-cs"/>
        </a:defRPr>
      </a:lvl7pPr>
      <a:lvl8pPr marL="4480560" algn="l" defTabSz="1280160" rtl="0" eaLnBrk="1" latinLnBrk="0" hangingPunct="1">
        <a:defRPr sz="2500" kern="1200">
          <a:solidFill>
            <a:schemeClr val="tx1"/>
          </a:solidFill>
          <a:latin typeface="+mn-lt"/>
          <a:ea typeface="+mn-ea"/>
          <a:cs typeface="+mn-cs"/>
        </a:defRPr>
      </a:lvl8pPr>
      <a:lvl9pPr marL="5120640" algn="l" defTabSz="1280160" rtl="0" eaLnBrk="1" latinLnBrk="0" hangingPunct="1">
        <a:defRPr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intranetsp.bournemouth.ac.uk/policy/Workforce%20Planning%20%20Recruitment%20Process.docx" TargetMode="External"/><Relationship Id="rId3" Type="http://schemas.openxmlformats.org/officeDocument/2006/relationships/hyperlink" Target="https://intranetsp.bournemouth.ac.uk/policy/Recruitment%20and%20Selection%20Procedures.docx" TargetMode="External"/><Relationship Id="rId7" Type="http://schemas.openxmlformats.org/officeDocument/2006/relationships/hyperlink" Target="https://intranetsp.bournemouth.ac.uk/policy/Guidance%20G%20-%20Hourly%20Paid%20Professional%20Support%20roles%20-%202017.docx" TargetMode="External"/><Relationship Id="rId12" Type="http://schemas.openxmlformats.org/officeDocument/2006/relationships/hyperlink" Target="http://intranetsp.bournemouth.ac.uk/policy/Overseas%20Visitors.docx" TargetMode="External"/><Relationship Id="rId2" Type="http://schemas.openxmlformats.org/officeDocument/2006/relationships/hyperlink" Target="https://intranetsp.bournemouth.ac.uk/policy/Recruitment%20and%20Selection%20Strategy.docx" TargetMode="External"/><Relationship Id="rId1" Type="http://schemas.openxmlformats.org/officeDocument/2006/relationships/slideLayout" Target="../slideLayouts/slideLayout1.xml"/><Relationship Id="rId6" Type="http://schemas.openxmlformats.org/officeDocument/2006/relationships/hyperlink" Target="https://intranetsp.bournemouth.ac.uk/policy/Guidance%20G%20-%20Hourly%20Paid%20Lecturer%20-%202017.docx" TargetMode="External"/><Relationship Id="rId11" Type="http://schemas.openxmlformats.org/officeDocument/2006/relationships/hyperlink" Target="http://intranetsp.bournemouth.ac.uk/policy/Guidelines%20on%20employing%20Tier%205%20Sponsored%20Researchers.docx" TargetMode="External"/><Relationship Id="rId5" Type="http://schemas.openxmlformats.org/officeDocument/2006/relationships/hyperlink" Target="https://intranetsp.bournemouth.ac.uk/policy/Guidance%20B%20-%20Determining%20Employment%20status%20-%202017.docx" TargetMode="External"/><Relationship Id="rId10" Type="http://schemas.openxmlformats.org/officeDocument/2006/relationships/hyperlink" Target="https://intranetsp.bournemouth.ac.uk/policy/Guidelines%20for%20employing%20Tier%204%20or%20Student%20visa%20holders.docx" TargetMode="External"/><Relationship Id="rId4" Type="http://schemas.openxmlformats.org/officeDocument/2006/relationships/hyperlink" Target="http://intranetsp.bournemouth.ac.uk/policy/Immigration%20Regulations%20(Guidance).docx" TargetMode="External"/><Relationship Id="rId9" Type="http://schemas.openxmlformats.org/officeDocument/2006/relationships/hyperlink" Target="https://intranetsp.bournemouth.ac.uk/policy/Guidelines%20on%20employing%20Skilled%20Workers.docx"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s://staffintranet.bournemouth.ac.uk/aboutbu/policiesprocedures/staffhandbook/"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mailto:hrenquiries@bournemouth.ac.uk" TargetMode="External"/><Relationship Id="rId3" Type="http://schemas.openxmlformats.org/officeDocument/2006/relationships/hyperlink" Target="https://intranetsp.bournemouth.ac.uk/policy/Guidelines%20for%20employing%20Tier%204%20or%20Student%20visa%20holders.docx" TargetMode="External"/><Relationship Id="rId7" Type="http://schemas.openxmlformats.org/officeDocument/2006/relationships/hyperlink" Target="http://intranetsp.bournemouth.ac.uk/policy/Overseas%20Visitors.docx" TargetMode="External"/><Relationship Id="rId2" Type="http://schemas.openxmlformats.org/officeDocument/2006/relationships/hyperlink" Target="http://intranetsp.bournemouth.ac.uk/policy/Immigration%20Regulations%20(Guidance).docx" TargetMode="External"/><Relationship Id="rId1" Type="http://schemas.openxmlformats.org/officeDocument/2006/relationships/slideLayout" Target="../slideLayouts/slideLayout2.xml"/><Relationship Id="rId6" Type="http://schemas.openxmlformats.org/officeDocument/2006/relationships/hyperlink" Target="https://intranetsp.bournemouth.ac.uk/policy/Guidelines%20on%20employing%20Temporary%20Workers.docxhttps:/intranetsp.bournemouth.ac.uk/policy/Guidelines%20on%20employing%20Temporary%20Workers.docx" TargetMode="External"/><Relationship Id="rId5" Type="http://schemas.openxmlformats.org/officeDocument/2006/relationships/hyperlink" Target="http://intranetsp.bournemouth.ac.uk/policy/Guidelines%20on%20Permitted%20Paid%20Engagaments.docx" TargetMode="External"/><Relationship Id="rId10" Type="http://schemas.openxmlformats.org/officeDocument/2006/relationships/hyperlink" Target="http://intranetsp.bournemouth.ac.uk/policy/Guidelines%20on%20employing%20Tier%202%20Skilled%20Workers.docx" TargetMode="External"/><Relationship Id="rId4" Type="http://schemas.openxmlformats.org/officeDocument/2006/relationships/hyperlink" Target="http://intranetsp.bournemouth.ac.uk/policy/Guidelines%20on%20Academic%20and%20Business%20Visitors.docx" TargetMode="External"/><Relationship Id="rId9" Type="http://schemas.openxmlformats.org/officeDocument/2006/relationships/hyperlink" Target="https://www.gov.uk/government/collections/sponsorship-information-for-employers-and-educators"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intranetsp.bournemouth.ac.uk/formsrep/Appointment-form.doc" TargetMode="External"/><Relationship Id="rId13" Type="http://schemas.openxmlformats.org/officeDocument/2006/relationships/hyperlink" Target="https://intranetsp.bournemouth.ac.uk/formsrep/Student%20and%20Tier%204%20Visa%20Claim%20Form.xlsx" TargetMode="External"/><Relationship Id="rId3" Type="http://schemas.openxmlformats.org/officeDocument/2006/relationships/hyperlink" Target="https://intranetsp.bournemouth.ac.uk/formsrep/Agency%20Staff%20Request%20Form.xlsx" TargetMode="External"/><Relationship Id="rId7" Type="http://schemas.openxmlformats.org/officeDocument/2006/relationships/hyperlink" Target="http://intranetsp.bournemouth.ac.uk/policy/Immigration%20Regulations%20(Guidance).docx" TargetMode="External"/><Relationship Id="rId12" Type="http://schemas.openxmlformats.org/officeDocument/2006/relationships/hyperlink" Target="http://intranetsp.bournemouth.ac.uk/formsrep/PTPAY.xlsx" TargetMode="External"/><Relationship Id="rId17" Type="http://schemas.openxmlformats.org/officeDocument/2006/relationships/hyperlink" Target="https://eur02.safelinks.protection.outlook.com/?url=https%3A%2F%2Fintranetsp.bournemouth.ac.uk%2Fpandptest%2F8A-code-of-practice-for-research-degrees.pdf&amp;data=05%7C02%7Ckjabbari%40bournemouth.ac.uk%7C3d76cafae19748c1736d08dc0c6c14b8%7Cede29655d09742e4bbb5f38d427fbfb8%7C0%7C0%7C638398905534598584%7CUnknown%7CTWFpbGZsb3d8eyJWIjoiMC4wLjAwMDAiLCJQIjoiV2luMzIiLCJBTiI6Ik1haWwiLCJXVCI6Mn0%3D%7C3000%7C%7C%7C&amp;sdata=yatWRDGA4oZWh%2B%2F%2Fa76PJAhobT%2F0NLbQN7L4y1W9x3w%3D&amp;reserved=0" TargetMode="External"/><Relationship Id="rId2" Type="http://schemas.openxmlformats.org/officeDocument/2006/relationships/hyperlink" Target="https://intranetsp.bournemouth.ac.uk/policy/Guidelines%20for%20Engaging%20Agency%20Worker%202018.docx" TargetMode="External"/><Relationship Id="rId16" Type="http://schemas.openxmlformats.org/officeDocument/2006/relationships/hyperlink" Target="http://intranetsp.bournemouth.ac.uk/formsrep/Establishment%20Control%20Form.doc" TargetMode="External"/><Relationship Id="rId1" Type="http://schemas.openxmlformats.org/officeDocument/2006/relationships/slideLayout" Target="../slideLayouts/slideLayout1.xml"/><Relationship Id="rId6" Type="http://schemas.openxmlformats.org/officeDocument/2006/relationships/hyperlink" Target="https://intranetsp.bournemouth.ac.uk/policy/Guidance%20G%20-%20Hourly%20Paid%20Lecturer%20-%202017.docx" TargetMode="External"/><Relationship Id="rId11" Type="http://schemas.openxmlformats.org/officeDocument/2006/relationships/hyperlink" Target="https://intranetsp.bournemouth.ac.uk/policy/Part-Time%20Hourly%20Paid%20Rates%202019-20.docx" TargetMode="External"/><Relationship Id="rId5" Type="http://schemas.openxmlformats.org/officeDocument/2006/relationships/hyperlink" Target="https://intranetsp.bournemouth.ac.uk/policy/Guidance%20G%20-%20Hourly%20Paid%20Professional%20Support%20roles%20-%202017.docx" TargetMode="External"/><Relationship Id="rId15" Type="http://schemas.openxmlformats.org/officeDocument/2006/relationships/hyperlink" Target="file:///C:/Users/sgregson/AppData/Local/Microsoft/Windows/Temporary%20Internet%20Files/Content.Outlook/97BD2DJ1/intranetsp.bournemouth.ac.uk/policy/code-of-practice-use-of-fixed-term-contracts.doc" TargetMode="External"/><Relationship Id="rId10" Type="http://schemas.openxmlformats.org/officeDocument/2006/relationships/hyperlink" Target="https://intranetsp.bournemouth.ac.uk/policy/Part-Time%20Hourly%20Paid%20Rates%20August%202023-24.docx" TargetMode="External"/><Relationship Id="rId4" Type="http://schemas.openxmlformats.org/officeDocument/2006/relationships/hyperlink" Target="https://intranetsp.bournemouth.ac.uk/policy/Workforce%20Planning%20%20Recruitment%20Process.docx" TargetMode="External"/><Relationship Id="rId9" Type="http://schemas.openxmlformats.org/officeDocument/2006/relationships/hyperlink" Target="https://intranetsp.bournemouth.ac.uk/policy/NSS%20BU%20SPINE%20AUGUST%202023-24%20PROFESSIONAL%20AND%20SUPPORT%20HOURLY%20RATES.xlsx" TargetMode="External"/><Relationship Id="rId14" Type="http://schemas.openxmlformats.org/officeDocument/2006/relationships/hyperlink" Target="https://intranetsp.bournemouth.ac.uk/policy/Guidance%20B%20-%20Determining%20Employment%20status%20-%202017.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06803" y="418601"/>
            <a:ext cx="6702797" cy="861774"/>
          </a:xfrm>
          <a:prstGeom prst="rect">
            <a:avLst/>
          </a:prstGeom>
          <a:noFill/>
        </p:spPr>
        <p:txBody>
          <a:bodyPr wrap="none" rtlCol="0">
            <a:spAutoFit/>
          </a:bodyPr>
          <a:lstStyle/>
          <a:p>
            <a:pPr algn="ctr"/>
            <a:r>
              <a:rPr lang="en-GB" b="1" dirty="0">
                <a:latin typeface="PT Sans" panose="020B0503020203020204" pitchFamily="34" charset="0"/>
                <a:ea typeface="PT Sans" panose="020B0503020203020204" pitchFamily="34" charset="0"/>
              </a:rPr>
              <a:t>GUIDANCE ON RECRUITING STAFF / STUDENTS </a:t>
            </a:r>
          </a:p>
          <a:p>
            <a:pPr algn="ctr"/>
            <a:r>
              <a:rPr lang="en-GB" b="1" dirty="0">
                <a:latin typeface="PT Sans" panose="020B0503020203020204" pitchFamily="34" charset="0"/>
                <a:ea typeface="PT Sans" panose="020B0503020203020204" pitchFamily="34" charset="0"/>
              </a:rPr>
              <a:t>TO INTERNALLY FUNDED PROJECTS</a:t>
            </a:r>
            <a:endParaRPr lang="en-GB" dirty="0">
              <a:latin typeface="PT Sans" panose="020B0503020203020204" pitchFamily="34" charset="0"/>
              <a:ea typeface="PT Sans" panose="020B0503020203020204" pitchFamily="34" charset="0"/>
            </a:endParaRPr>
          </a:p>
        </p:txBody>
      </p:sp>
      <p:sp>
        <p:nvSpPr>
          <p:cNvPr id="5" name="TextBox 4"/>
          <p:cNvSpPr txBox="1"/>
          <p:nvPr/>
        </p:nvSpPr>
        <p:spPr>
          <a:xfrm>
            <a:off x="832182" y="1236204"/>
            <a:ext cx="11137237" cy="7478970"/>
          </a:xfrm>
          <a:prstGeom prst="rect">
            <a:avLst/>
          </a:prstGeom>
          <a:noFill/>
        </p:spPr>
        <p:txBody>
          <a:bodyPr wrap="square" rtlCol="0">
            <a:spAutoFit/>
          </a:bodyPr>
          <a:lstStyle/>
          <a:p>
            <a:r>
              <a:rPr lang="en-GB" sz="1600" dirty="0">
                <a:latin typeface="PT Sans" panose="020B0503020203020204" pitchFamily="34" charset="0"/>
                <a:ea typeface="PT Sans" panose="020B0503020203020204" pitchFamily="34" charset="0"/>
              </a:rPr>
              <a:t>These pages  sets out the University’s policy, procedures and principles of good practice when hiring staff or students on projects funded by internal sources.</a:t>
            </a:r>
          </a:p>
          <a:p>
            <a:endParaRPr lang="en-GB" sz="1600" dirty="0">
              <a:latin typeface="PT Sans" panose="020B0503020203020204" pitchFamily="34" charset="0"/>
              <a:ea typeface="PT Sans" panose="020B0503020203020204" pitchFamily="34" charset="0"/>
            </a:endParaRPr>
          </a:p>
          <a:p>
            <a:r>
              <a:rPr lang="en-GB" sz="1600" dirty="0">
                <a:latin typeface="PT Sans" panose="020B0503020203020204" pitchFamily="34" charset="0"/>
                <a:ea typeface="PT Sans" panose="020B0503020203020204" pitchFamily="34" charset="0"/>
              </a:rPr>
              <a:t>There are three main sections: </a:t>
            </a:r>
          </a:p>
          <a:p>
            <a:pPr marL="342900" indent="-342900">
              <a:buFont typeface="+mj-lt"/>
              <a:buAutoNum type="arabicPeriod"/>
            </a:pPr>
            <a:r>
              <a:rPr lang="en-GB" sz="1600" dirty="0">
                <a:latin typeface="PT Sans" panose="020B0503020203020204" pitchFamily="34" charset="0"/>
                <a:ea typeface="PT Sans" panose="020B0503020203020204" pitchFamily="34" charset="0"/>
              </a:rPr>
              <a:t>What to do at the proposal stage </a:t>
            </a:r>
          </a:p>
          <a:p>
            <a:pPr marL="342900" indent="-342900">
              <a:buFont typeface="+mj-lt"/>
              <a:buAutoNum type="arabicPeriod"/>
            </a:pPr>
            <a:r>
              <a:rPr lang="en-GB" sz="1600" dirty="0">
                <a:latin typeface="PT Sans" panose="020B0503020203020204" pitchFamily="34" charset="0"/>
                <a:ea typeface="PT Sans" panose="020B0503020203020204" pitchFamily="34" charset="0"/>
              </a:rPr>
              <a:t>Immigration Requirements</a:t>
            </a:r>
          </a:p>
          <a:p>
            <a:pPr marL="342900" indent="-342900">
              <a:buFont typeface="+mj-lt"/>
              <a:buAutoNum type="arabicPeriod"/>
            </a:pPr>
            <a:r>
              <a:rPr lang="en-GB" sz="1600" dirty="0">
                <a:latin typeface="PT Sans" panose="020B0503020203020204" pitchFamily="34" charset="0"/>
                <a:ea typeface="PT Sans" panose="020B0503020203020204" pitchFamily="34" charset="0"/>
              </a:rPr>
              <a:t>Guidance on recruiting staff/ students to your project  </a:t>
            </a:r>
          </a:p>
          <a:p>
            <a:r>
              <a:rPr lang="en-GB" sz="1600" dirty="0">
                <a:latin typeface="PT Sans" panose="020B0503020203020204" pitchFamily="34" charset="0"/>
                <a:ea typeface="PT Sans" panose="020B0503020203020204" pitchFamily="34" charset="0"/>
              </a:rPr>
              <a:t> </a:t>
            </a:r>
          </a:p>
          <a:p>
            <a:r>
              <a:rPr lang="en-GB" sz="1600" dirty="0">
                <a:latin typeface="PT Sans" panose="020B0503020203020204" pitchFamily="34" charset="0"/>
                <a:ea typeface="PT Sans" panose="020B0503020203020204" pitchFamily="34" charset="0"/>
              </a:rPr>
              <a:t>These pages should be read in conjunction with the following Staff Recruitment and Selection Policies and Procedures:- </a:t>
            </a:r>
          </a:p>
          <a:p>
            <a:pPr marL="285750" indent="-285750">
              <a:buFont typeface="Arial" panose="020B0604020202020204" pitchFamily="34" charset="0"/>
              <a:buChar char="•"/>
            </a:pPr>
            <a:r>
              <a:rPr lang="en-GB" sz="1600" dirty="0">
                <a:latin typeface="PT Sans" panose="020B0503020203020204" pitchFamily="34" charset="0"/>
                <a:ea typeface="PT Sans" panose="020B0503020203020204" pitchFamily="34" charset="0"/>
                <a:hlinkClick r:id="rId2"/>
              </a:rPr>
              <a:t>Recruitment &amp; Selection Strategy;</a:t>
            </a:r>
            <a:endParaRPr lang="en-GB" sz="1600" dirty="0">
              <a:latin typeface="PT Sans" panose="020B0503020203020204" pitchFamily="34" charset="0"/>
              <a:ea typeface="PT Sans" panose="020B0503020203020204" pitchFamily="34" charset="0"/>
            </a:endParaRPr>
          </a:p>
          <a:p>
            <a:pPr marL="285750" indent="-285750">
              <a:buFont typeface="Arial" panose="020B0604020202020204" pitchFamily="34" charset="0"/>
              <a:buChar char="•"/>
            </a:pPr>
            <a:r>
              <a:rPr lang="en-GB" sz="1600" dirty="0">
                <a:latin typeface="PT Sans" panose="020B0503020203020204" pitchFamily="34" charset="0"/>
                <a:ea typeface="PT Sans" panose="020B0503020203020204" pitchFamily="34" charset="0"/>
                <a:hlinkClick r:id="rId3"/>
              </a:rPr>
              <a:t>Recruitment &amp; Selection Procedures;</a:t>
            </a:r>
            <a:endParaRPr lang="en-GB" sz="1600" dirty="0">
              <a:latin typeface="PT Sans" panose="020B0503020203020204" pitchFamily="34" charset="0"/>
              <a:ea typeface="PT Sans" panose="020B0503020203020204" pitchFamily="34" charset="0"/>
            </a:endParaRPr>
          </a:p>
          <a:p>
            <a:pPr marL="285750" indent="-285750">
              <a:buFont typeface="Arial" panose="020B0604020202020204" pitchFamily="34" charset="0"/>
              <a:buChar char="•"/>
            </a:pPr>
            <a:r>
              <a:rPr lang="en-GB" sz="1600" dirty="0">
                <a:latin typeface="PT Sans" panose="020B0503020203020204" pitchFamily="34" charset="0"/>
                <a:ea typeface="PT Sans" panose="020B0503020203020204" pitchFamily="34" charset="0"/>
                <a:hlinkClick r:id="rId4"/>
              </a:rPr>
              <a:t>Immigration Regulations (Guidance)</a:t>
            </a:r>
            <a:r>
              <a:rPr lang="en-GB" sz="1600" dirty="0">
                <a:latin typeface="PT Sans" panose="020B0503020203020204" pitchFamily="34" charset="0"/>
                <a:ea typeface="PT Sans" panose="020B0503020203020204" pitchFamily="34" charset="0"/>
              </a:rPr>
              <a:t>;</a:t>
            </a:r>
          </a:p>
          <a:p>
            <a:pPr marL="285750" indent="-285750">
              <a:buFont typeface="Arial" panose="020B0604020202020204" pitchFamily="34" charset="0"/>
              <a:buChar char="•"/>
            </a:pPr>
            <a:r>
              <a:rPr lang="en-GB" sz="1600" u="sng" dirty="0">
                <a:latin typeface="PT Sans" panose="020B0503020203020204" pitchFamily="34" charset="0"/>
                <a:ea typeface="PT Sans" panose="020B0503020203020204" pitchFamily="34" charset="0"/>
                <a:hlinkClick r:id="rId5"/>
              </a:rPr>
              <a:t>Guidance on Determining Employment Status</a:t>
            </a:r>
            <a:r>
              <a:rPr lang="en-GB" sz="1600" dirty="0">
                <a:latin typeface="PT Sans" panose="020B0503020203020204" pitchFamily="34" charset="0"/>
                <a:ea typeface="PT Sans" panose="020B0503020203020204" pitchFamily="34" charset="0"/>
                <a:hlinkClick r:id="rId5"/>
              </a:rPr>
              <a:t>;</a:t>
            </a:r>
            <a:endParaRPr lang="en-GB" sz="1600" dirty="0">
              <a:latin typeface="PT Sans" panose="020B0503020203020204" pitchFamily="34" charset="0"/>
              <a:ea typeface="PT Sans" panose="020B0503020203020204" pitchFamily="34" charset="0"/>
            </a:endParaRPr>
          </a:p>
          <a:p>
            <a:pPr marL="285750" indent="-285750">
              <a:buFont typeface="Arial" panose="020B0604020202020204" pitchFamily="34" charset="0"/>
              <a:buChar char="•"/>
            </a:pPr>
            <a:r>
              <a:rPr lang="en-GB" sz="1600" dirty="0">
                <a:latin typeface="PT Sans" panose="020B0503020203020204" pitchFamily="34" charset="0"/>
                <a:ea typeface="PT Sans" panose="020B0503020203020204" pitchFamily="34" charset="0"/>
                <a:hlinkClick r:id="rId6"/>
              </a:rPr>
              <a:t>Guidance on Employing Hourly Paid Lecturers;</a:t>
            </a:r>
            <a:endParaRPr lang="en-GB" sz="1600" dirty="0">
              <a:latin typeface="PT Sans" panose="020B0503020203020204" pitchFamily="34" charset="0"/>
              <a:ea typeface="PT Sans" panose="020B0503020203020204" pitchFamily="34" charset="0"/>
            </a:endParaRPr>
          </a:p>
          <a:p>
            <a:pPr marL="285750" indent="-285750">
              <a:buFont typeface="Arial" panose="020B0604020202020204" pitchFamily="34" charset="0"/>
              <a:buChar char="•"/>
            </a:pPr>
            <a:r>
              <a:rPr lang="en-GB" sz="1600" dirty="0">
                <a:latin typeface="PT Sans" panose="020B0503020203020204" pitchFamily="34" charset="0"/>
                <a:ea typeface="PT Sans" panose="020B0503020203020204" pitchFamily="34" charset="0"/>
                <a:hlinkClick r:id="rId7"/>
              </a:rPr>
              <a:t>Guidance on Employing Hourly Paid Professional &amp; Support Staff;</a:t>
            </a:r>
            <a:endParaRPr lang="en-GB" sz="1600" dirty="0">
              <a:latin typeface="PT Sans" panose="020B0503020203020204" pitchFamily="34" charset="0"/>
              <a:ea typeface="PT Sans" panose="020B0503020203020204" pitchFamily="34" charset="0"/>
            </a:endParaRPr>
          </a:p>
          <a:p>
            <a:pPr marL="285750" indent="-285750">
              <a:buFont typeface="Arial" panose="020B0604020202020204" pitchFamily="34" charset="0"/>
              <a:buChar char="•"/>
            </a:pPr>
            <a:r>
              <a:rPr lang="en-GB" sz="1600" u="sng" dirty="0">
                <a:latin typeface="PT Sans" panose="020B0503020203020204" pitchFamily="34" charset="0"/>
                <a:ea typeface="PT Sans" panose="020B0503020203020204" pitchFamily="34" charset="0"/>
                <a:hlinkClick r:id="rId8"/>
              </a:rPr>
              <a:t>Workforce Planning &amp; Recruitment Control Process</a:t>
            </a:r>
            <a:r>
              <a:rPr lang="en-GB" sz="1600" dirty="0">
                <a:latin typeface="PT Sans" panose="020B0503020203020204" pitchFamily="34" charset="0"/>
                <a:ea typeface="PT Sans" panose="020B0503020203020204" pitchFamily="34" charset="0"/>
                <a:hlinkClick r:id="rId8"/>
              </a:rPr>
              <a:t>;</a:t>
            </a:r>
            <a:endParaRPr lang="en-GB" sz="1600" dirty="0">
              <a:latin typeface="PT Sans" panose="020B0503020203020204" pitchFamily="34" charset="0"/>
              <a:ea typeface="PT Sans" panose="020B0503020203020204" pitchFamily="34" charset="0"/>
            </a:endParaRPr>
          </a:p>
          <a:p>
            <a:pPr marL="285750" indent="-285750">
              <a:buFont typeface="Arial" panose="020B0604020202020204" pitchFamily="34" charset="0"/>
              <a:buChar char="•"/>
            </a:pPr>
            <a:r>
              <a:rPr lang="en-GB" sz="1600" dirty="0">
                <a:latin typeface="PT Sans" panose="020B0503020203020204" pitchFamily="34" charset="0"/>
                <a:ea typeface="PT Sans" panose="020B0503020203020204" pitchFamily="34" charset="0"/>
                <a:hlinkClick r:id="rId9"/>
              </a:rPr>
              <a:t>Guidelines on employing Skilled Workers; </a:t>
            </a:r>
            <a:endParaRPr lang="en-GB" sz="1600" dirty="0">
              <a:latin typeface="PT Sans" panose="020B0503020203020204" pitchFamily="34" charset="0"/>
              <a:ea typeface="PT Sans" panose="020B0503020203020204" pitchFamily="34" charset="0"/>
            </a:endParaRPr>
          </a:p>
          <a:p>
            <a:pPr marL="285750" indent="-285750">
              <a:buFont typeface="Arial" panose="020B0604020202020204" pitchFamily="34" charset="0"/>
              <a:buChar char="•"/>
            </a:pPr>
            <a:r>
              <a:rPr lang="en-GB" sz="1600" dirty="0">
                <a:latin typeface="PT Sans" panose="020B0503020203020204" pitchFamily="34" charset="0"/>
                <a:ea typeface="PT Sans" panose="020B0503020203020204" pitchFamily="34" charset="0"/>
                <a:hlinkClick r:id="rId10"/>
              </a:rPr>
              <a:t>Guidelines on employing Students or Tier 4 visa holders;</a:t>
            </a:r>
            <a:endParaRPr lang="en-GB" sz="1600" dirty="0">
              <a:latin typeface="PT Sans" panose="020B0503020203020204" pitchFamily="34" charset="0"/>
              <a:ea typeface="PT Sans" panose="020B0503020203020204" pitchFamily="34" charset="0"/>
            </a:endParaRPr>
          </a:p>
          <a:p>
            <a:pPr marL="285750" indent="-285750">
              <a:buFont typeface="Arial" panose="020B0604020202020204" pitchFamily="34" charset="0"/>
              <a:buChar char="•"/>
            </a:pPr>
            <a:r>
              <a:rPr lang="en-GB" sz="1600" dirty="0">
                <a:latin typeface="PT Sans" panose="020B0503020203020204" pitchFamily="34" charset="0"/>
                <a:ea typeface="PT Sans" panose="020B0503020203020204" pitchFamily="34" charset="0"/>
                <a:hlinkClick r:id="rId11"/>
              </a:rPr>
              <a:t>Guidelines on employing Temporary Workers (Sponsored Researchers); </a:t>
            </a:r>
            <a:endParaRPr lang="en-GB" sz="1600" dirty="0">
              <a:latin typeface="PT Sans" panose="020B0503020203020204" pitchFamily="34" charset="0"/>
              <a:ea typeface="PT Sans" panose="020B0503020203020204" pitchFamily="34" charset="0"/>
            </a:endParaRPr>
          </a:p>
          <a:p>
            <a:pPr marL="285750" indent="-285750">
              <a:buFont typeface="Arial" panose="020B0604020202020204" pitchFamily="34" charset="0"/>
              <a:buChar char="•"/>
            </a:pPr>
            <a:r>
              <a:rPr lang="en-GB" sz="1600" dirty="0">
                <a:latin typeface="PT Sans" panose="020B0503020203020204" pitchFamily="34" charset="0"/>
                <a:ea typeface="PT Sans" panose="020B0503020203020204" pitchFamily="34" charset="0"/>
                <a:hlinkClick r:id="rId12"/>
              </a:rPr>
              <a:t>Overseas Visitors </a:t>
            </a:r>
            <a:endParaRPr lang="en-GB" sz="1600" dirty="0">
              <a:latin typeface="PT Sans" panose="020B0503020203020204" pitchFamily="34" charset="0"/>
              <a:ea typeface="PT Sans" panose="020B0503020203020204" pitchFamily="34" charset="0"/>
            </a:endParaRPr>
          </a:p>
          <a:p>
            <a:r>
              <a:rPr lang="en-GB" sz="1600" dirty="0">
                <a:latin typeface="PT Sans" panose="020B0503020203020204" pitchFamily="34" charset="0"/>
                <a:ea typeface="PT Sans" panose="020B0503020203020204" pitchFamily="34" charset="0"/>
              </a:rPr>
              <a:t> </a:t>
            </a:r>
          </a:p>
          <a:p>
            <a:r>
              <a:rPr lang="en-GB" sz="1600" dirty="0">
                <a:latin typeface="PT Sans" panose="020B0503020203020204" pitchFamily="34" charset="0"/>
                <a:ea typeface="PT Sans" panose="020B0503020203020204" pitchFamily="34" charset="0"/>
              </a:rPr>
              <a:t>It is the responsibility of Faculty/Professional Service with the guidance from Human Resources, to ensure that the appropriate employment relationship is established, and to ensure that the correct documentation is completed </a:t>
            </a:r>
            <a:r>
              <a:rPr lang="en-GB" sz="1600" b="1" u="sng" dirty="0">
                <a:latin typeface="PT Sans" panose="020B0503020203020204" pitchFamily="34" charset="0"/>
                <a:ea typeface="PT Sans" panose="020B0503020203020204" pitchFamily="34" charset="0"/>
              </a:rPr>
              <a:t>prior to</a:t>
            </a:r>
            <a:r>
              <a:rPr lang="en-GB" sz="1600" dirty="0">
                <a:latin typeface="PT Sans" panose="020B0503020203020204" pitchFamily="34" charset="0"/>
                <a:ea typeface="PT Sans" panose="020B0503020203020204" pitchFamily="34" charset="0"/>
              </a:rPr>
              <a:t> commencing a work assignment.  For more information on the different types of employment relationship please see </a:t>
            </a:r>
            <a:r>
              <a:rPr lang="en-GB" sz="1600" u="sng" dirty="0">
                <a:latin typeface="PT Sans" panose="020B0503020203020204" pitchFamily="34" charset="0"/>
                <a:ea typeface="PT Sans" panose="020B0503020203020204" pitchFamily="34" charset="0"/>
                <a:hlinkClick r:id="rId5"/>
              </a:rPr>
              <a:t>Guidance on Determining Employment Status. </a:t>
            </a:r>
            <a:endParaRPr lang="en-GB" sz="1600" dirty="0">
              <a:latin typeface="PT Sans" panose="020B0503020203020204" pitchFamily="34" charset="0"/>
              <a:ea typeface="PT Sans" panose="020B0503020203020204" pitchFamily="34" charset="0"/>
            </a:endParaRPr>
          </a:p>
          <a:p>
            <a:r>
              <a:rPr lang="en-GB" sz="1600" dirty="0">
                <a:latin typeface="PT Sans" panose="020B0503020203020204" pitchFamily="34" charset="0"/>
                <a:ea typeface="PT Sans" panose="020B0503020203020204" pitchFamily="34" charset="0"/>
              </a:rPr>
              <a:t> </a:t>
            </a:r>
          </a:p>
          <a:p>
            <a:r>
              <a:rPr lang="en-GB" sz="1600" dirty="0">
                <a:latin typeface="PT Sans" panose="020B0503020203020204" pitchFamily="34" charset="0"/>
                <a:ea typeface="PT Sans" panose="020B0503020203020204" pitchFamily="34" charset="0"/>
              </a:rPr>
              <a:t>It is recommended you always consult with your Director of Operations/ equivalent and HR Adviser when considering recruitment to a project. In all cases, the </a:t>
            </a:r>
            <a:r>
              <a:rPr lang="en-GB" sz="1600" u="sng" dirty="0">
                <a:latin typeface="PT Sans" panose="020B0503020203020204" pitchFamily="34" charset="0"/>
                <a:ea typeface="PT Sans" panose="020B0503020203020204" pitchFamily="34" charset="0"/>
                <a:hlinkClick r:id="rId8"/>
              </a:rPr>
              <a:t>Workforce Planning &amp; Recruitment Control Process</a:t>
            </a:r>
            <a:r>
              <a:rPr lang="en-GB" sz="1600" dirty="0">
                <a:latin typeface="PT Sans" panose="020B0503020203020204" pitchFamily="34" charset="0"/>
                <a:ea typeface="PT Sans" panose="020B0503020203020204" pitchFamily="34" charset="0"/>
                <a:hlinkClick r:id="rId8"/>
              </a:rPr>
              <a:t> </a:t>
            </a:r>
            <a:r>
              <a:rPr lang="en-GB" sz="1600" dirty="0">
                <a:latin typeface="PT Sans" panose="020B0503020203020204" pitchFamily="34" charset="0"/>
                <a:ea typeface="PT Sans" panose="020B0503020203020204" pitchFamily="34" charset="0"/>
              </a:rPr>
              <a:t>should be followed. </a:t>
            </a:r>
          </a:p>
          <a:p>
            <a:r>
              <a:rPr lang="en-GB" sz="1600" dirty="0">
                <a:latin typeface="PT Sans" panose="020B0503020203020204" pitchFamily="34" charset="0"/>
                <a:ea typeface="PT Sans" panose="020B0503020203020204" pitchFamily="34" charset="0"/>
              </a:rPr>
              <a:t> </a:t>
            </a:r>
          </a:p>
          <a:p>
            <a:endParaRPr lang="en-GB" sz="1600" dirty="0">
              <a:latin typeface="PT Sans" panose="020B0503020203020204" pitchFamily="34" charset="0"/>
              <a:ea typeface="PT Sans" panose="020B0503020203020204" pitchFamily="34" charset="0"/>
            </a:endParaRPr>
          </a:p>
        </p:txBody>
      </p:sp>
    </p:spTree>
    <p:extLst>
      <p:ext uri="{BB962C8B-B14F-4D97-AF65-F5344CB8AC3E}">
        <p14:creationId xmlns:p14="http://schemas.microsoft.com/office/powerpoint/2010/main" val="2643007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99599" y="418601"/>
            <a:ext cx="5517216" cy="477054"/>
          </a:xfrm>
          <a:prstGeom prst="rect">
            <a:avLst/>
          </a:prstGeom>
          <a:noFill/>
        </p:spPr>
        <p:txBody>
          <a:bodyPr wrap="none" rtlCol="0">
            <a:spAutoFit/>
          </a:bodyPr>
          <a:lstStyle/>
          <a:p>
            <a:pPr algn="ctr"/>
            <a:r>
              <a:rPr lang="en-GB" b="1" dirty="0">
                <a:latin typeface="PT Sans" panose="020B0503020203020204" pitchFamily="34" charset="0"/>
                <a:ea typeface="PT Sans" panose="020B0503020203020204" pitchFamily="34" charset="0"/>
              </a:rPr>
              <a:t>WHAT TO DO AT THE PROPOSAL STAGE</a:t>
            </a:r>
            <a:endParaRPr lang="en-GB" dirty="0">
              <a:latin typeface="PT Sans" panose="020B0503020203020204" pitchFamily="34" charset="0"/>
              <a:ea typeface="PT Sans" panose="020B0503020203020204" pitchFamily="34" charset="0"/>
            </a:endParaRPr>
          </a:p>
        </p:txBody>
      </p:sp>
      <p:sp>
        <p:nvSpPr>
          <p:cNvPr id="5" name="TextBox 4"/>
          <p:cNvSpPr txBox="1"/>
          <p:nvPr/>
        </p:nvSpPr>
        <p:spPr>
          <a:xfrm>
            <a:off x="832182" y="1020180"/>
            <a:ext cx="11137237" cy="4031873"/>
          </a:xfrm>
          <a:prstGeom prst="rect">
            <a:avLst/>
          </a:prstGeom>
          <a:noFill/>
        </p:spPr>
        <p:txBody>
          <a:bodyPr wrap="square" rtlCol="0">
            <a:spAutoFit/>
          </a:bodyPr>
          <a:lstStyle/>
          <a:p>
            <a:r>
              <a:rPr lang="en-GB" sz="1600" dirty="0">
                <a:latin typeface="PT Sans" panose="020B0503020203020204" pitchFamily="34" charset="0"/>
                <a:ea typeface="PT Sans" panose="020B0503020203020204" pitchFamily="34" charset="0"/>
              </a:rPr>
              <a:t>It is essential that the proposal follows HR policies and procedures with regards to recruitment. All recruitment must begin with a job description and person specification which must be evaluated and graded by HR. </a:t>
            </a:r>
            <a:r>
              <a:rPr lang="en-GB" sz="1600" dirty="0">
                <a:solidFill>
                  <a:prstClr val="black"/>
                </a:solidFill>
                <a:latin typeface="PT Sans" panose="020B0503020203020204" pitchFamily="34" charset="0"/>
                <a:ea typeface="PT Sans" panose="020B0503020203020204" pitchFamily="34" charset="0"/>
              </a:rPr>
              <a:t>Once the job description and person specification has been evaluated the grade will be confirmed and the salary paid must without exception reflect this grade. </a:t>
            </a:r>
            <a:endParaRPr lang="en-GB" sz="1600" dirty="0">
              <a:latin typeface="PT Sans" panose="020B0503020203020204" pitchFamily="34" charset="0"/>
              <a:ea typeface="PT Sans" panose="020B0503020203020204" pitchFamily="34" charset="0"/>
            </a:endParaRPr>
          </a:p>
          <a:p>
            <a:r>
              <a:rPr lang="en-GB" sz="1600" dirty="0">
                <a:latin typeface="PT Sans" panose="020B0503020203020204" pitchFamily="34" charset="0"/>
                <a:ea typeface="PT Sans" panose="020B0503020203020204" pitchFamily="34" charset="0"/>
              </a:rPr>
              <a:t> </a:t>
            </a:r>
          </a:p>
          <a:p>
            <a:r>
              <a:rPr lang="en-GB" sz="1600" dirty="0">
                <a:latin typeface="PT Sans" panose="020B0503020203020204" pitchFamily="34" charset="0"/>
                <a:ea typeface="PT Sans" panose="020B0503020203020204" pitchFamily="34" charset="0"/>
              </a:rPr>
              <a:t>The proposal must also include realistic costs for working on the project. </a:t>
            </a:r>
            <a:r>
              <a:rPr lang="en-GB" sz="1600" dirty="0">
                <a:latin typeface="PT Sans" panose="020B0503020203020204" pitchFamily="34" charset="0"/>
                <a:ea typeface="PT Sans" panose="020B0503020203020204" pitchFamily="34" charset="0"/>
                <a:hlinkClick r:id="rId2"/>
              </a:rPr>
              <a:t>BU’s pay scales </a:t>
            </a:r>
            <a:r>
              <a:rPr lang="en-GB" sz="1600" dirty="0">
                <a:latin typeface="PT Sans" panose="020B0503020203020204" pitchFamily="34" charset="0"/>
                <a:ea typeface="PT Sans" panose="020B0503020203020204" pitchFamily="34" charset="0"/>
              </a:rPr>
              <a:t>must be used in all types of recruitment and you should bear this in mind when writing a proposal to ensure the appropriate grade is included as well as any advertising costs, interview expenses, relocation costs, on costs such as National Insurance payments and pension contributions and redundancy payments (if appropriate, this will apply if employment is for 2 years or more) .  You can seek advice regarding on costs from your Business Accountant. </a:t>
            </a:r>
          </a:p>
          <a:p>
            <a:r>
              <a:rPr lang="en-GB" sz="1600" dirty="0">
                <a:latin typeface="PT Sans" panose="020B0503020203020204" pitchFamily="34" charset="0"/>
                <a:ea typeface="PT Sans" panose="020B0503020203020204" pitchFamily="34" charset="0"/>
              </a:rPr>
              <a:t> </a:t>
            </a:r>
          </a:p>
          <a:p>
            <a:r>
              <a:rPr lang="en-GB" sz="1600" dirty="0">
                <a:latin typeface="PT Sans" panose="020B0503020203020204" pitchFamily="34" charset="0"/>
                <a:ea typeface="PT Sans" panose="020B0503020203020204" pitchFamily="34" charset="0"/>
              </a:rPr>
              <a:t>It is also important to specify the type of recruitment that will take place and bear in mind timescales for the advertising of the post you wish to recruit to. You must also ensure you liaise with your Director of Operations/ equivalent to ensure a desk and PC can be provided and to guide you through the recruitment process. </a:t>
            </a:r>
          </a:p>
          <a:p>
            <a:r>
              <a:rPr lang="en-GB" sz="1600" dirty="0">
                <a:latin typeface="PT Sans" panose="020B0503020203020204" pitchFamily="34" charset="0"/>
                <a:ea typeface="PT Sans" panose="020B0503020203020204" pitchFamily="34" charset="0"/>
              </a:rPr>
              <a:t> </a:t>
            </a:r>
          </a:p>
          <a:p>
            <a:endParaRPr lang="en-GB" sz="1600" dirty="0">
              <a:latin typeface="PT Sans" panose="020B0503020203020204" pitchFamily="34" charset="0"/>
              <a:ea typeface="PT Sans" panose="020B0503020203020204" pitchFamily="34" charset="0"/>
            </a:endParaRPr>
          </a:p>
        </p:txBody>
      </p:sp>
    </p:spTree>
    <p:extLst>
      <p:ext uri="{BB962C8B-B14F-4D97-AF65-F5344CB8AC3E}">
        <p14:creationId xmlns:p14="http://schemas.microsoft.com/office/powerpoint/2010/main" val="1056465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500" b="1" dirty="0"/>
              <a:t>IMMIGRATION REQUIREMENTS</a:t>
            </a:r>
          </a:p>
        </p:txBody>
      </p:sp>
      <p:sp>
        <p:nvSpPr>
          <p:cNvPr id="3" name="Content Placeholder 2"/>
          <p:cNvSpPr>
            <a:spLocks noGrp="1"/>
          </p:cNvSpPr>
          <p:nvPr>
            <p:ph idx="1"/>
          </p:nvPr>
        </p:nvSpPr>
        <p:spPr>
          <a:xfrm>
            <a:off x="640080" y="1416224"/>
            <a:ext cx="11521440" cy="7848872"/>
          </a:xfrm>
        </p:spPr>
        <p:txBody>
          <a:bodyPr>
            <a:noAutofit/>
          </a:bodyPr>
          <a:lstStyle/>
          <a:p>
            <a:pPr marL="0" lvl="0" indent="0">
              <a:spcBef>
                <a:spcPts val="0"/>
              </a:spcBef>
              <a:buNone/>
            </a:pPr>
            <a:r>
              <a:rPr lang="en-GB" sz="1100" dirty="0">
                <a:solidFill>
                  <a:prstClr val="black"/>
                </a:solidFill>
                <a:latin typeface="PT Sans" panose="020B0503020203020204" pitchFamily="34" charset="0"/>
                <a:ea typeface="PT Sans" panose="020B0503020203020204" pitchFamily="34" charset="0"/>
              </a:rPr>
              <a:t>It is the responsibility of </a:t>
            </a:r>
            <a:r>
              <a:rPr lang="en-GB" sz="1100" b="1" dirty="0">
                <a:solidFill>
                  <a:prstClr val="black"/>
                </a:solidFill>
                <a:latin typeface="PT Sans" panose="020B0503020203020204" pitchFamily="34" charset="0"/>
                <a:ea typeface="PT Sans" panose="020B0503020203020204" pitchFamily="34" charset="0"/>
              </a:rPr>
              <a:t>all BU staff </a:t>
            </a:r>
            <a:r>
              <a:rPr lang="en-GB" sz="1100" dirty="0">
                <a:solidFill>
                  <a:prstClr val="black"/>
                </a:solidFill>
                <a:latin typeface="PT Sans" panose="020B0503020203020204" pitchFamily="34" charset="0"/>
                <a:ea typeface="PT Sans" panose="020B0503020203020204" pitchFamily="34" charset="0"/>
              </a:rPr>
              <a:t>who recruit new members of staff to ensure that the individual has the appropriate permission to work at BU and they comply with any conditions that may be placed on their visa.  Please find further details below.   </a:t>
            </a:r>
          </a:p>
          <a:p>
            <a:pPr marL="0" lvl="0" indent="0">
              <a:spcBef>
                <a:spcPts val="0"/>
              </a:spcBef>
              <a:buNone/>
            </a:pPr>
            <a:endParaRPr lang="en-GB" sz="1100" b="1" dirty="0">
              <a:solidFill>
                <a:prstClr val="black"/>
              </a:solidFill>
              <a:latin typeface="PT Sans" panose="020B0503020203020204" pitchFamily="34" charset="0"/>
              <a:ea typeface="PT Sans" panose="020B0503020203020204" pitchFamily="34" charset="0"/>
            </a:endParaRPr>
          </a:p>
          <a:p>
            <a:pPr marL="0" lvl="0" indent="0">
              <a:spcBef>
                <a:spcPts val="0"/>
              </a:spcBef>
              <a:buNone/>
            </a:pPr>
            <a:r>
              <a:rPr lang="en-GB" sz="1100" b="1" dirty="0">
                <a:solidFill>
                  <a:prstClr val="black"/>
                </a:solidFill>
                <a:latin typeface="PT Sans" panose="020B0503020203020204" pitchFamily="34" charset="0"/>
                <a:ea typeface="PT Sans" panose="020B0503020203020204" pitchFamily="34" charset="0"/>
              </a:rPr>
              <a:t>Prevention of Illegal Working</a:t>
            </a:r>
            <a:endParaRPr lang="en-GB" sz="1100" dirty="0">
              <a:solidFill>
                <a:prstClr val="black"/>
              </a:solidFill>
              <a:latin typeface="PT Sans" panose="020B0503020203020204" pitchFamily="34" charset="0"/>
              <a:ea typeface="PT Sans" panose="020B0503020203020204" pitchFamily="34" charset="0"/>
            </a:endParaRPr>
          </a:p>
          <a:p>
            <a:pPr marL="0" lvl="0" indent="0">
              <a:spcBef>
                <a:spcPts val="0"/>
              </a:spcBef>
              <a:buNone/>
            </a:pPr>
            <a:r>
              <a:rPr lang="en-US" sz="1100" dirty="0">
                <a:solidFill>
                  <a:prstClr val="black"/>
                </a:solidFill>
                <a:latin typeface="PT Sans" panose="020B0503020203020204" pitchFamily="34" charset="0"/>
                <a:ea typeface="PT Sans" panose="020B0503020203020204" pitchFamily="34" charset="0"/>
              </a:rPr>
              <a:t>As an employer, we have a responsibility to prevent illegal working in the UK. The law on the prevention of illegal working is set out in the Immigration, Asylum and Nationality Act. The provisions cover full-time, part-time, permanent, fixed-term and casual part-time hourly paid employees. The Act stipulates the documents that we have to check in order to be compliant. It is a criminal offence for you to employ someone who is not entitled to work in the UK, to do so could result in a civil penalty up to £20,000 per illegal worker or face criminal conviction. Checks must be carried out </a:t>
            </a:r>
            <a:r>
              <a:rPr lang="en-US" sz="1100" b="1" dirty="0">
                <a:solidFill>
                  <a:prstClr val="black"/>
                </a:solidFill>
                <a:latin typeface="PT Sans" panose="020B0503020203020204" pitchFamily="34" charset="0"/>
                <a:ea typeface="PT Sans" panose="020B0503020203020204" pitchFamily="34" charset="0"/>
              </a:rPr>
              <a:t>BEFORE</a:t>
            </a:r>
            <a:r>
              <a:rPr lang="en-US" sz="1100" dirty="0">
                <a:solidFill>
                  <a:prstClr val="black"/>
                </a:solidFill>
                <a:latin typeface="PT Sans" panose="020B0503020203020204" pitchFamily="34" charset="0"/>
                <a:ea typeface="PT Sans" panose="020B0503020203020204" pitchFamily="34" charset="0"/>
              </a:rPr>
              <a:t> the employee starts work by following the 3 step process outlined in the </a:t>
            </a:r>
            <a:r>
              <a:rPr lang="en-GB" sz="1100" u="sng" dirty="0">
                <a:solidFill>
                  <a:prstClr val="black"/>
                </a:solidFill>
                <a:latin typeface="PT Sans" panose="020B0503020203020204" pitchFamily="34" charset="0"/>
                <a:ea typeface="PT Sans" panose="020B0503020203020204" pitchFamily="34" charset="0"/>
                <a:hlinkClick r:id="rId2"/>
              </a:rPr>
              <a:t>Immigration Regulations (Guidance)</a:t>
            </a:r>
            <a:r>
              <a:rPr lang="en-GB" sz="1100" b="1" dirty="0">
                <a:solidFill>
                  <a:prstClr val="black"/>
                </a:solidFill>
                <a:latin typeface="PT Sans" panose="020B0503020203020204" pitchFamily="34" charset="0"/>
                <a:ea typeface="PT Sans" panose="020B0503020203020204" pitchFamily="34" charset="0"/>
              </a:rPr>
              <a:t>. </a:t>
            </a:r>
            <a:r>
              <a:rPr lang="en-GB" sz="1100" dirty="0">
                <a:solidFill>
                  <a:prstClr val="black"/>
                </a:solidFill>
                <a:latin typeface="PT Sans" panose="020B0503020203020204" pitchFamily="34" charset="0"/>
                <a:ea typeface="PT Sans" panose="020B0503020203020204" pitchFamily="34" charset="0"/>
              </a:rPr>
              <a:t> </a:t>
            </a:r>
          </a:p>
          <a:p>
            <a:pPr marL="0" lvl="0" indent="0">
              <a:spcBef>
                <a:spcPts val="0"/>
              </a:spcBef>
              <a:buNone/>
            </a:pPr>
            <a:endParaRPr lang="en-US" sz="1100" b="1" dirty="0">
              <a:solidFill>
                <a:prstClr val="black"/>
              </a:solidFill>
              <a:latin typeface="PT Sans" panose="020B0503020203020204" pitchFamily="34" charset="0"/>
              <a:ea typeface="PT Sans" panose="020B0503020203020204" pitchFamily="34" charset="0"/>
            </a:endParaRPr>
          </a:p>
          <a:p>
            <a:pPr marL="0" lvl="0" indent="0">
              <a:spcBef>
                <a:spcPts val="0"/>
              </a:spcBef>
              <a:buNone/>
            </a:pPr>
            <a:r>
              <a:rPr lang="en-US" sz="1100" b="1" dirty="0">
                <a:solidFill>
                  <a:prstClr val="black"/>
                </a:solidFill>
                <a:latin typeface="PT Sans" panose="020B0503020203020204" pitchFamily="34" charset="0"/>
                <a:ea typeface="PT Sans" panose="020B0503020203020204" pitchFamily="34" charset="0"/>
              </a:rPr>
              <a:t>Student visa or Tier 4 visa holders</a:t>
            </a:r>
            <a:endParaRPr lang="en-GB" sz="1100" dirty="0">
              <a:solidFill>
                <a:prstClr val="black"/>
              </a:solidFill>
              <a:latin typeface="PT Sans" panose="020B0503020203020204" pitchFamily="34" charset="0"/>
              <a:ea typeface="PT Sans" panose="020B0503020203020204" pitchFamily="34" charset="0"/>
            </a:endParaRPr>
          </a:p>
          <a:p>
            <a:pPr marL="0" lvl="0" indent="0">
              <a:spcBef>
                <a:spcPts val="0"/>
              </a:spcBef>
              <a:buNone/>
            </a:pPr>
            <a:r>
              <a:rPr lang="en-GB" sz="1100" dirty="0">
                <a:solidFill>
                  <a:prstClr val="black"/>
                </a:solidFill>
                <a:latin typeface="PT Sans" panose="020B0503020203020204" pitchFamily="34" charset="0"/>
                <a:ea typeface="PT Sans" panose="020B0503020203020204" pitchFamily="34" charset="0"/>
              </a:rPr>
              <a:t>Students with Student visas or Tier 4 (General) visas may be allowed to work while they are in the UK, however they may not fill a full-time permanent vacancy. They may only be employed on a temporary basis. </a:t>
            </a:r>
          </a:p>
          <a:p>
            <a:pPr marL="0" lvl="0" indent="0">
              <a:spcBef>
                <a:spcPts val="0"/>
              </a:spcBef>
              <a:buNone/>
            </a:pPr>
            <a:endParaRPr lang="en-GB" sz="1100" dirty="0">
              <a:solidFill>
                <a:prstClr val="black"/>
              </a:solidFill>
              <a:latin typeface="PT Sans" panose="020B0503020203020204" pitchFamily="34" charset="0"/>
              <a:ea typeface="PT Sans" panose="020B0503020203020204" pitchFamily="34" charset="0"/>
            </a:endParaRPr>
          </a:p>
          <a:p>
            <a:pPr marL="0" lvl="0" indent="0">
              <a:spcBef>
                <a:spcPts val="0"/>
              </a:spcBef>
              <a:buNone/>
            </a:pPr>
            <a:r>
              <a:rPr lang="en-GB" sz="1100" dirty="0">
                <a:solidFill>
                  <a:prstClr val="black"/>
                </a:solidFill>
                <a:latin typeface="PT Sans" panose="020B0503020203020204" pitchFamily="34" charset="0"/>
                <a:ea typeface="PT Sans" panose="020B0503020203020204" pitchFamily="34" charset="0"/>
              </a:rPr>
              <a:t>Students at undergraduate level or above, on a Student/Tier 4 visa may work;</a:t>
            </a:r>
          </a:p>
          <a:p>
            <a:r>
              <a:rPr lang="en-GB" sz="1100" dirty="0">
                <a:latin typeface="PT Sans" panose="020B0503020203020204" pitchFamily="34" charset="0"/>
                <a:ea typeface="PT Sans" panose="020B0503020203020204" pitchFamily="34" charset="0"/>
              </a:rPr>
              <a:t>part-time during term-time, that is no more than 15 hours* a week and/or as defined by the conditions of the visa. This includes paid and unpaid work.  For the purposes of work, a week is defined as a period of seven days starting on a Monday and ending on a Sunday.** </a:t>
            </a:r>
          </a:p>
          <a:p>
            <a:pPr lvl="0"/>
            <a:r>
              <a:rPr lang="en-GB" sz="1100" dirty="0">
                <a:latin typeface="PT Sans" panose="020B0503020203020204" pitchFamily="34" charset="0"/>
                <a:ea typeface="PT Sans" panose="020B0503020203020204" pitchFamily="34" charset="0"/>
              </a:rPr>
              <a:t>full-time during holidays.  This is a period when they are not required to study.  (NB. Re-submission of assignments or coursework is classed as term-time.) </a:t>
            </a:r>
          </a:p>
          <a:p>
            <a:pPr lvl="0"/>
            <a:r>
              <a:rPr lang="en-GB" sz="1100" dirty="0">
                <a:latin typeface="PT Sans" panose="020B0503020203020204" pitchFamily="34" charset="0"/>
                <a:ea typeface="PT Sans" panose="020B0503020203020204" pitchFamily="34" charset="0"/>
              </a:rPr>
              <a:t>full-time from the course end date. The student must provide a letter to confirm the course has ended prior to working full-time.</a:t>
            </a:r>
          </a:p>
          <a:p>
            <a:pPr marL="0" lvl="0" indent="0">
              <a:buNone/>
            </a:pPr>
            <a:endParaRPr lang="en-GB" sz="1100" dirty="0">
              <a:latin typeface="PT Sans" panose="020B0503020203020204" pitchFamily="34" charset="0"/>
              <a:ea typeface="PT Sans" panose="020B0503020203020204" pitchFamily="34" charset="0"/>
            </a:endParaRPr>
          </a:p>
          <a:p>
            <a:pPr marL="0" indent="0">
              <a:buNone/>
            </a:pPr>
            <a:r>
              <a:rPr lang="en-GB" sz="1100" dirty="0">
                <a:solidFill>
                  <a:prstClr val="black"/>
                </a:solidFill>
                <a:latin typeface="PT Sans" panose="020B0503020203020204" pitchFamily="34" charset="0"/>
                <a:ea typeface="PT Sans" panose="020B0503020203020204" pitchFamily="34" charset="0"/>
              </a:rPr>
              <a:t> </a:t>
            </a:r>
            <a:r>
              <a:rPr lang="en-GB" sz="1100" dirty="0">
                <a:latin typeface="PT Sans" panose="020B0503020203020204" pitchFamily="34" charset="0"/>
                <a:ea typeface="PT Sans" panose="020B0503020203020204" pitchFamily="34" charset="0"/>
              </a:rPr>
              <a:t>*NB.  The University limits the number of working hours per week for students to 15 hours per week during term-time for all contracts of employment. </a:t>
            </a:r>
          </a:p>
          <a:p>
            <a:pPr marL="0" indent="0">
              <a:buNone/>
            </a:pPr>
            <a:r>
              <a:rPr lang="en-GB" sz="1100" dirty="0">
                <a:latin typeface="PT Sans" panose="020B0503020203020204" pitchFamily="34" charset="0"/>
                <a:ea typeface="PT Sans" panose="020B0503020203020204" pitchFamily="34" charset="0"/>
              </a:rPr>
              <a:t>** NB.  With effect from 6 April 2017 the UKVI have confirmed that for the purposes of work, a week is defined as a period of seven days starting on a Monday and ending on a Sunday.  </a:t>
            </a:r>
          </a:p>
          <a:p>
            <a:pPr marL="0" indent="0">
              <a:buNone/>
            </a:pPr>
            <a:endParaRPr lang="en-GB" sz="1100" dirty="0">
              <a:solidFill>
                <a:prstClr val="black"/>
              </a:solidFill>
              <a:latin typeface="PT Sans" panose="020B0503020203020204" pitchFamily="34" charset="0"/>
              <a:ea typeface="PT Sans" panose="020B0503020203020204" pitchFamily="34" charset="0"/>
            </a:endParaRPr>
          </a:p>
          <a:p>
            <a:pPr marL="0" lvl="0" indent="0">
              <a:spcBef>
                <a:spcPts val="0"/>
              </a:spcBef>
              <a:buNone/>
            </a:pPr>
            <a:r>
              <a:rPr lang="en-GB" sz="1100" dirty="0">
                <a:solidFill>
                  <a:prstClr val="black"/>
                </a:solidFill>
                <a:latin typeface="PT Sans" panose="020B0503020203020204" pitchFamily="34" charset="0"/>
                <a:ea typeface="PT Sans" panose="020B0503020203020204" pitchFamily="34" charset="0"/>
              </a:rPr>
              <a:t>The </a:t>
            </a:r>
            <a:r>
              <a:rPr lang="en-GB" sz="1100" u="sng" dirty="0">
                <a:solidFill>
                  <a:prstClr val="black"/>
                </a:solidFill>
                <a:latin typeface="PT Sans" panose="020B0503020203020204" pitchFamily="34" charset="0"/>
                <a:ea typeface="PT Sans" panose="020B0503020203020204" pitchFamily="34" charset="0"/>
                <a:hlinkClick r:id="rId3"/>
              </a:rPr>
              <a:t>Guidelines for employing Student or Tier 4 visa holders</a:t>
            </a:r>
            <a:r>
              <a:rPr lang="en-GB" sz="1100" dirty="0">
                <a:solidFill>
                  <a:prstClr val="black"/>
                </a:solidFill>
                <a:latin typeface="PT Sans" panose="020B0503020203020204" pitchFamily="34" charset="0"/>
                <a:ea typeface="PT Sans" panose="020B0503020203020204" pitchFamily="34" charset="0"/>
                <a:hlinkClick r:id="rId3"/>
              </a:rPr>
              <a:t> </a:t>
            </a:r>
            <a:r>
              <a:rPr lang="en-GB" sz="1100" dirty="0">
                <a:solidFill>
                  <a:prstClr val="black"/>
                </a:solidFill>
                <a:latin typeface="PT Sans" panose="020B0503020203020204" pitchFamily="34" charset="0"/>
                <a:ea typeface="PT Sans" panose="020B0503020203020204" pitchFamily="34" charset="0"/>
              </a:rPr>
              <a:t>provide further details about employing Student/Tier 4 visa holders and your responsibilities in relation to this. </a:t>
            </a:r>
          </a:p>
          <a:p>
            <a:pPr marL="0" lvl="0" indent="0">
              <a:spcBef>
                <a:spcPts val="0"/>
              </a:spcBef>
              <a:buNone/>
            </a:pPr>
            <a:r>
              <a:rPr lang="en-GB" sz="1100" dirty="0">
                <a:solidFill>
                  <a:prstClr val="black"/>
                </a:solidFill>
                <a:latin typeface="PT Sans" panose="020B0503020203020204" pitchFamily="34" charset="0"/>
                <a:ea typeface="PT Sans" panose="020B0503020203020204" pitchFamily="34" charset="0"/>
              </a:rPr>
              <a:t> </a:t>
            </a:r>
          </a:p>
          <a:p>
            <a:pPr marL="0" lvl="0" indent="0">
              <a:spcBef>
                <a:spcPts val="0"/>
              </a:spcBef>
              <a:buNone/>
            </a:pPr>
            <a:r>
              <a:rPr lang="en-GB" sz="1100" b="1" dirty="0">
                <a:solidFill>
                  <a:prstClr val="black"/>
                </a:solidFill>
                <a:latin typeface="PT Sans" panose="020B0503020203020204" pitchFamily="34" charset="0"/>
                <a:ea typeface="PT Sans" panose="020B0503020203020204" pitchFamily="34" charset="0"/>
              </a:rPr>
              <a:t>Overseas Visitors</a:t>
            </a:r>
            <a:endParaRPr lang="en-GB" sz="1100" dirty="0">
              <a:solidFill>
                <a:prstClr val="black"/>
              </a:solidFill>
              <a:latin typeface="PT Sans" panose="020B0503020203020204" pitchFamily="34" charset="0"/>
              <a:ea typeface="PT Sans" panose="020B0503020203020204" pitchFamily="34" charset="0"/>
            </a:endParaRPr>
          </a:p>
          <a:p>
            <a:pPr marL="0" lvl="0" indent="0">
              <a:spcBef>
                <a:spcPts val="0"/>
              </a:spcBef>
              <a:buNone/>
            </a:pPr>
            <a:r>
              <a:rPr lang="en-GB" sz="1100" b="1" dirty="0">
                <a:solidFill>
                  <a:prstClr val="black"/>
                </a:solidFill>
                <a:latin typeface="PT Sans" panose="020B0503020203020204" pitchFamily="34" charset="0"/>
                <a:ea typeface="PT Sans" panose="020B0503020203020204" pitchFamily="34" charset="0"/>
              </a:rPr>
              <a:t> </a:t>
            </a:r>
            <a:endParaRPr lang="en-GB" sz="1100" dirty="0">
              <a:solidFill>
                <a:prstClr val="black"/>
              </a:solidFill>
              <a:latin typeface="PT Sans" panose="020B0503020203020204" pitchFamily="34" charset="0"/>
              <a:ea typeface="PT Sans" panose="020B0503020203020204" pitchFamily="34" charset="0"/>
            </a:endParaRPr>
          </a:p>
          <a:p>
            <a:pPr marL="0" lvl="0" indent="0">
              <a:spcBef>
                <a:spcPts val="0"/>
              </a:spcBef>
              <a:buNone/>
            </a:pPr>
            <a:r>
              <a:rPr lang="en-GB" sz="1100" dirty="0">
                <a:solidFill>
                  <a:prstClr val="black"/>
                </a:solidFill>
                <a:latin typeface="PT Sans" panose="020B0503020203020204" pitchFamily="34" charset="0"/>
                <a:ea typeface="PT Sans" panose="020B0503020203020204" pitchFamily="34" charset="0"/>
              </a:rPr>
              <a:t>An overseas visitor is someone from outside the UK who is coming to BU for a temporary purpose, including those who will be carrying out only very limited paid work such as examiners. </a:t>
            </a:r>
          </a:p>
          <a:p>
            <a:pPr marL="0" lvl="0" indent="0">
              <a:spcBef>
                <a:spcPts val="0"/>
              </a:spcBef>
              <a:buNone/>
            </a:pPr>
            <a:endParaRPr lang="en-GB" sz="1100" dirty="0">
              <a:solidFill>
                <a:prstClr val="black"/>
              </a:solidFill>
              <a:latin typeface="PT Sans" panose="020B0503020203020204" pitchFamily="34" charset="0"/>
              <a:ea typeface="PT Sans" panose="020B0503020203020204" pitchFamily="34" charset="0"/>
            </a:endParaRPr>
          </a:p>
          <a:p>
            <a:pPr marL="0" lvl="0" indent="0">
              <a:spcBef>
                <a:spcPts val="0"/>
              </a:spcBef>
              <a:buNone/>
            </a:pPr>
            <a:r>
              <a:rPr lang="en-GB" sz="1100" dirty="0">
                <a:solidFill>
                  <a:prstClr val="black"/>
                </a:solidFill>
                <a:latin typeface="PT Sans" panose="020B0503020203020204" pitchFamily="34" charset="0"/>
                <a:ea typeface="PT Sans" panose="020B0503020203020204" pitchFamily="34" charset="0"/>
              </a:rPr>
              <a:t>Ordinarily there are four options open for individuals wishing to visit BU for work (paid or unpaid) purposes: </a:t>
            </a:r>
            <a:r>
              <a:rPr lang="en-GB" sz="1100" u="sng" dirty="0">
                <a:solidFill>
                  <a:prstClr val="black"/>
                </a:solidFill>
                <a:latin typeface="PT Sans" panose="020B0503020203020204" pitchFamily="34" charset="0"/>
                <a:ea typeface="PT Sans" panose="020B0503020203020204" pitchFamily="34" charset="0"/>
                <a:hlinkClick r:id="rId4"/>
              </a:rPr>
              <a:t>Academic Visitors</a:t>
            </a:r>
            <a:r>
              <a:rPr lang="en-GB" sz="1100" dirty="0">
                <a:solidFill>
                  <a:prstClr val="black"/>
                </a:solidFill>
                <a:latin typeface="PT Sans" panose="020B0503020203020204" pitchFamily="34" charset="0"/>
                <a:ea typeface="PT Sans" panose="020B0503020203020204" pitchFamily="34" charset="0"/>
              </a:rPr>
              <a:t>, </a:t>
            </a:r>
            <a:r>
              <a:rPr lang="en-GB" sz="1100" u="sng" dirty="0">
                <a:solidFill>
                  <a:prstClr val="black"/>
                </a:solidFill>
                <a:latin typeface="PT Sans" panose="020B0503020203020204" pitchFamily="34" charset="0"/>
                <a:ea typeface="PT Sans" panose="020B0503020203020204" pitchFamily="34" charset="0"/>
                <a:hlinkClick r:id="rId4"/>
              </a:rPr>
              <a:t>Business Visitors</a:t>
            </a:r>
            <a:r>
              <a:rPr lang="en-GB" sz="1100" u="sng" dirty="0">
                <a:solidFill>
                  <a:prstClr val="black"/>
                </a:solidFill>
                <a:latin typeface="PT Sans" panose="020B0503020203020204" pitchFamily="34" charset="0"/>
                <a:ea typeface="PT Sans" panose="020B0503020203020204" pitchFamily="34" charset="0"/>
              </a:rPr>
              <a:t>,</a:t>
            </a:r>
            <a:r>
              <a:rPr lang="en-GB" sz="1100" dirty="0">
                <a:solidFill>
                  <a:prstClr val="black"/>
                </a:solidFill>
                <a:latin typeface="PT Sans" panose="020B0503020203020204" pitchFamily="34" charset="0"/>
                <a:ea typeface="PT Sans" panose="020B0503020203020204" pitchFamily="34" charset="0"/>
              </a:rPr>
              <a:t> </a:t>
            </a:r>
            <a:r>
              <a:rPr lang="en-GB" sz="1100" u="sng" dirty="0">
                <a:solidFill>
                  <a:prstClr val="black"/>
                </a:solidFill>
                <a:latin typeface="PT Sans" panose="020B0503020203020204" pitchFamily="34" charset="0"/>
                <a:ea typeface="PT Sans" panose="020B0503020203020204" pitchFamily="34" charset="0"/>
                <a:hlinkClick r:id="rId5"/>
              </a:rPr>
              <a:t>Permitted Paid Engagements</a:t>
            </a:r>
            <a:r>
              <a:rPr lang="en-GB" sz="1100" dirty="0">
                <a:solidFill>
                  <a:prstClr val="black"/>
                </a:solidFill>
                <a:latin typeface="PT Sans" panose="020B0503020203020204" pitchFamily="34" charset="0"/>
                <a:ea typeface="PT Sans" panose="020B0503020203020204" pitchFamily="34" charset="0"/>
              </a:rPr>
              <a:t> and </a:t>
            </a:r>
            <a:r>
              <a:rPr lang="en-GB" sz="1100" u="sng" dirty="0">
                <a:solidFill>
                  <a:prstClr val="black"/>
                </a:solidFill>
                <a:latin typeface="PT Sans" panose="020B0503020203020204" pitchFamily="34" charset="0"/>
                <a:ea typeface="PT Sans" panose="020B0503020203020204" pitchFamily="34" charset="0"/>
                <a:hlinkClick r:id="rId6"/>
              </a:rPr>
              <a:t>Temporary Workers (Government Authorised Exchange - Sponsored Researchers). </a:t>
            </a:r>
            <a:endParaRPr lang="en-GB" sz="1100" dirty="0">
              <a:solidFill>
                <a:prstClr val="black"/>
              </a:solidFill>
              <a:latin typeface="PT Sans" panose="020B0503020203020204" pitchFamily="34" charset="0"/>
              <a:ea typeface="PT Sans" panose="020B0503020203020204" pitchFamily="34" charset="0"/>
            </a:endParaRPr>
          </a:p>
          <a:p>
            <a:pPr marL="0" lvl="0" indent="0">
              <a:spcBef>
                <a:spcPts val="0"/>
              </a:spcBef>
              <a:buNone/>
            </a:pPr>
            <a:r>
              <a:rPr lang="en-GB" sz="1100" dirty="0">
                <a:solidFill>
                  <a:prstClr val="black"/>
                </a:solidFill>
                <a:latin typeface="PT Sans" panose="020B0503020203020204" pitchFamily="34" charset="0"/>
                <a:ea typeface="PT Sans" panose="020B0503020203020204" pitchFamily="34" charset="0"/>
              </a:rPr>
              <a:t> </a:t>
            </a:r>
          </a:p>
          <a:p>
            <a:pPr marL="0" lvl="0" indent="0">
              <a:spcBef>
                <a:spcPts val="0"/>
              </a:spcBef>
              <a:buNone/>
            </a:pPr>
            <a:r>
              <a:rPr lang="en-GB" sz="1100" dirty="0">
                <a:solidFill>
                  <a:prstClr val="black"/>
                </a:solidFill>
                <a:latin typeface="PT Sans" panose="020B0503020203020204" pitchFamily="34" charset="0"/>
                <a:ea typeface="PT Sans" panose="020B0503020203020204" pitchFamily="34" charset="0"/>
              </a:rPr>
              <a:t>The </a:t>
            </a:r>
            <a:r>
              <a:rPr lang="en-GB" sz="1100" u="sng" dirty="0">
                <a:solidFill>
                  <a:prstClr val="black"/>
                </a:solidFill>
                <a:latin typeface="PT Sans" panose="020B0503020203020204" pitchFamily="34" charset="0"/>
                <a:ea typeface="PT Sans" panose="020B0503020203020204" pitchFamily="34" charset="0"/>
                <a:hlinkClick r:id="rId7"/>
              </a:rPr>
              <a:t>Overseas Visitors Guidelines</a:t>
            </a:r>
            <a:r>
              <a:rPr lang="en-GB" sz="1100" dirty="0">
                <a:solidFill>
                  <a:prstClr val="black"/>
                </a:solidFill>
                <a:latin typeface="PT Sans" panose="020B0503020203020204" pitchFamily="34" charset="0"/>
                <a:ea typeface="PT Sans" panose="020B0503020203020204" pitchFamily="34" charset="0"/>
              </a:rPr>
              <a:t> provide an overview of which route </a:t>
            </a:r>
            <a:r>
              <a:rPr lang="en-GB" sz="1100" u="sng" dirty="0">
                <a:solidFill>
                  <a:prstClr val="black"/>
                </a:solidFill>
                <a:latin typeface="PT Sans" panose="020B0503020203020204" pitchFamily="34" charset="0"/>
                <a:ea typeface="PT Sans" panose="020B0503020203020204" pitchFamily="34" charset="0"/>
              </a:rPr>
              <a:t>may</a:t>
            </a:r>
            <a:r>
              <a:rPr lang="en-GB" sz="1100" dirty="0">
                <a:solidFill>
                  <a:prstClr val="black"/>
                </a:solidFill>
                <a:latin typeface="PT Sans" panose="020B0503020203020204" pitchFamily="34" charset="0"/>
                <a:ea typeface="PT Sans" panose="020B0503020203020204" pitchFamily="34" charset="0"/>
              </a:rPr>
              <a:t> be most appropriate and which guidance document to review for information about how to use this route. For further advice please contact </a:t>
            </a:r>
            <a:r>
              <a:rPr lang="en-GB" sz="1100" u="sng" dirty="0">
                <a:solidFill>
                  <a:prstClr val="black"/>
                </a:solidFill>
                <a:latin typeface="PT Sans" panose="020B0503020203020204" pitchFamily="34" charset="0"/>
                <a:ea typeface="PT Sans" panose="020B0503020203020204" pitchFamily="34" charset="0"/>
                <a:hlinkClick r:id="rId8"/>
              </a:rPr>
              <a:t>Human Resources.</a:t>
            </a:r>
            <a:endParaRPr lang="en-GB" sz="1100" u="sng" dirty="0">
              <a:solidFill>
                <a:prstClr val="black"/>
              </a:solidFill>
              <a:latin typeface="PT Sans" panose="020B0503020203020204" pitchFamily="34" charset="0"/>
              <a:ea typeface="PT Sans" panose="020B0503020203020204" pitchFamily="34" charset="0"/>
            </a:endParaRPr>
          </a:p>
          <a:p>
            <a:pPr marL="0" lvl="0" indent="0">
              <a:spcBef>
                <a:spcPts val="0"/>
              </a:spcBef>
              <a:buNone/>
            </a:pPr>
            <a:endParaRPr lang="en-GB" sz="1100" u="sng" dirty="0">
              <a:solidFill>
                <a:prstClr val="black"/>
              </a:solidFill>
              <a:latin typeface="PT Sans" panose="020B0503020203020204" pitchFamily="34" charset="0"/>
              <a:ea typeface="PT Sans" panose="020B0503020203020204" pitchFamily="34" charset="0"/>
            </a:endParaRPr>
          </a:p>
          <a:p>
            <a:pPr marL="0" lvl="0" indent="0">
              <a:spcBef>
                <a:spcPts val="0"/>
              </a:spcBef>
              <a:buNone/>
            </a:pPr>
            <a:r>
              <a:rPr lang="en-GB" sz="1100" b="1" dirty="0">
                <a:solidFill>
                  <a:prstClr val="black"/>
                </a:solidFill>
                <a:latin typeface="PT Sans" panose="020B0503020203020204" pitchFamily="34" charset="0"/>
                <a:ea typeface="PT Sans" panose="020B0503020203020204" pitchFamily="34" charset="0"/>
              </a:rPr>
              <a:t>Skilled Workers (previously Tier 2)</a:t>
            </a:r>
          </a:p>
          <a:p>
            <a:pPr marL="0" indent="0">
              <a:buNone/>
            </a:pPr>
            <a:r>
              <a:rPr lang="en-GB" sz="1100" dirty="0">
                <a:latin typeface="PT Sans" panose="020B0503020203020204" pitchFamily="34" charset="0"/>
                <a:ea typeface="PT Sans" panose="020B0503020203020204" pitchFamily="34" charset="0"/>
              </a:rPr>
              <a:t>BU can employ nationals from outside the settled workforce to fill skilled jobs by sponsoring them to obtain a Skilled Worker visa.  The definition of a settled worker can be found in the </a:t>
            </a:r>
            <a:r>
              <a:rPr lang="en-GB" sz="1100" dirty="0">
                <a:latin typeface="PT Sans" panose="020B0503020203020204" pitchFamily="34" charset="0"/>
                <a:ea typeface="PT Sans" panose="020B0503020203020204" pitchFamily="34" charset="0"/>
                <a:hlinkClick r:id="rId9"/>
              </a:rPr>
              <a:t>Workers and Temporary Workers: Guidance for Sponsors.</a:t>
            </a:r>
            <a:endParaRPr lang="en-GB" sz="1100" dirty="0">
              <a:latin typeface="PT Sans" panose="020B0503020203020204" pitchFamily="34" charset="0"/>
              <a:ea typeface="PT Sans" panose="020B0503020203020204" pitchFamily="34" charset="0"/>
            </a:endParaRPr>
          </a:p>
          <a:p>
            <a:pPr marL="0" indent="0">
              <a:buNone/>
            </a:pPr>
            <a:endParaRPr lang="en-GB" sz="1100" b="1" dirty="0">
              <a:solidFill>
                <a:prstClr val="black"/>
              </a:solidFill>
              <a:latin typeface="PT Sans" panose="020B0503020203020204" pitchFamily="34" charset="0"/>
              <a:ea typeface="PT Sans" panose="020B0503020203020204" pitchFamily="34" charset="0"/>
            </a:endParaRPr>
          </a:p>
          <a:p>
            <a:pPr marL="0" lvl="0" indent="0">
              <a:spcBef>
                <a:spcPts val="0"/>
              </a:spcBef>
              <a:buNone/>
            </a:pPr>
            <a:r>
              <a:rPr lang="en-GB" sz="1100" dirty="0">
                <a:solidFill>
                  <a:prstClr val="black"/>
                </a:solidFill>
                <a:latin typeface="PT Sans" panose="020B0503020203020204" pitchFamily="34" charset="0"/>
                <a:ea typeface="PT Sans" panose="020B0503020203020204" pitchFamily="34" charset="0"/>
              </a:rPr>
              <a:t>The</a:t>
            </a:r>
            <a:r>
              <a:rPr lang="en-GB" sz="1100" b="1" dirty="0">
                <a:solidFill>
                  <a:prstClr val="black"/>
                </a:solidFill>
                <a:latin typeface="PT Sans" panose="020B0503020203020204" pitchFamily="34" charset="0"/>
                <a:ea typeface="PT Sans" panose="020B0503020203020204" pitchFamily="34" charset="0"/>
              </a:rPr>
              <a:t> </a:t>
            </a:r>
            <a:r>
              <a:rPr lang="en-GB" sz="1100" dirty="0">
                <a:latin typeface="PT Sans" panose="020B0503020203020204" pitchFamily="34" charset="0"/>
                <a:ea typeface="PT Sans" panose="020B0503020203020204" pitchFamily="34" charset="0"/>
                <a:hlinkClick r:id="rId10"/>
              </a:rPr>
              <a:t>Guidelines on employing Skilled Workers</a:t>
            </a:r>
            <a:r>
              <a:rPr lang="en-GB" sz="1100" dirty="0">
                <a:latin typeface="PT Sans" panose="020B0503020203020204" pitchFamily="34" charset="0"/>
                <a:ea typeface="PT Sans" panose="020B0503020203020204" pitchFamily="34" charset="0"/>
              </a:rPr>
              <a:t> provide further details of eligibility to sponsor an individual via the Skilled Worker route and your responsibilities in relation to this. </a:t>
            </a:r>
            <a:endParaRPr lang="en-GB" sz="1100" b="1" dirty="0">
              <a:solidFill>
                <a:prstClr val="black"/>
              </a:solidFill>
              <a:latin typeface="PT Sans" panose="020B0503020203020204" pitchFamily="34" charset="0"/>
              <a:ea typeface="PT Sans" panose="020B0503020203020204" pitchFamily="34" charset="0"/>
            </a:endParaRPr>
          </a:p>
          <a:p>
            <a:pPr marL="0" indent="0">
              <a:buNone/>
            </a:pPr>
            <a:endParaRPr lang="en-GB" sz="1050" dirty="0"/>
          </a:p>
        </p:txBody>
      </p:sp>
    </p:spTree>
    <p:extLst>
      <p:ext uri="{BB962C8B-B14F-4D97-AF65-F5344CB8AC3E}">
        <p14:creationId xmlns:p14="http://schemas.microsoft.com/office/powerpoint/2010/main" val="20010792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437111" y="180074"/>
            <a:ext cx="4266104" cy="477054"/>
          </a:xfrm>
          <a:prstGeom prst="rect">
            <a:avLst/>
          </a:prstGeom>
          <a:noFill/>
        </p:spPr>
        <p:txBody>
          <a:bodyPr wrap="none" rtlCol="0">
            <a:spAutoFit/>
          </a:bodyPr>
          <a:lstStyle/>
          <a:p>
            <a:pPr algn="ctr"/>
            <a:r>
              <a:rPr lang="en-GB" b="1" dirty="0"/>
              <a:t>RECRUITING STAFF/ STUDENTS</a:t>
            </a:r>
            <a:endParaRPr lang="en-GB" dirty="0"/>
          </a:p>
        </p:txBody>
      </p:sp>
      <p:sp>
        <p:nvSpPr>
          <p:cNvPr id="3" name="Rectangle 2"/>
          <p:cNvSpPr/>
          <p:nvPr/>
        </p:nvSpPr>
        <p:spPr>
          <a:xfrm>
            <a:off x="1573256" y="696144"/>
            <a:ext cx="2160240" cy="914400"/>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tx1"/>
                </a:solidFill>
                <a:latin typeface="PT Sans" panose="020B0503020203020204" pitchFamily="34" charset="0"/>
                <a:ea typeface="PT Sans" panose="020B0503020203020204" pitchFamily="34" charset="0"/>
              </a:rPr>
              <a:t>My project requires short term (i.e. under 12 weeks) work &amp; fast recruitment</a:t>
            </a:r>
          </a:p>
        </p:txBody>
      </p:sp>
      <p:sp>
        <p:nvSpPr>
          <p:cNvPr id="7" name="Rectangle 6"/>
          <p:cNvSpPr/>
          <p:nvPr/>
        </p:nvSpPr>
        <p:spPr>
          <a:xfrm>
            <a:off x="95558" y="1842586"/>
            <a:ext cx="2160240" cy="914400"/>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tx1"/>
                </a:solidFill>
                <a:latin typeface="PT Sans" panose="020B0503020203020204" pitchFamily="34" charset="0"/>
                <a:ea typeface="PT Sans" panose="020B0503020203020204" pitchFamily="34" charset="0"/>
              </a:rPr>
              <a:t>Agency Staff</a:t>
            </a:r>
          </a:p>
        </p:txBody>
      </p:sp>
      <p:sp>
        <p:nvSpPr>
          <p:cNvPr id="8" name="Rectangle 7"/>
          <p:cNvSpPr/>
          <p:nvPr/>
        </p:nvSpPr>
        <p:spPr>
          <a:xfrm>
            <a:off x="80880" y="2974129"/>
            <a:ext cx="2156027" cy="5425751"/>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800" dirty="0">
                <a:solidFill>
                  <a:schemeClr val="tx1"/>
                </a:solidFill>
                <a:latin typeface="PT Sans" panose="020B0503020203020204" pitchFamily="34" charset="0"/>
                <a:ea typeface="PT Sans" panose="020B0503020203020204" pitchFamily="34" charset="0"/>
              </a:rPr>
              <a:t>Projects which require short term work, and fast recruitment often recruit Agency Staff – please refer to the </a:t>
            </a:r>
            <a:r>
              <a:rPr lang="en-GB" sz="800" dirty="0">
                <a:latin typeface="PT Sans" panose="020B0503020203020204" pitchFamily="34" charset="0"/>
                <a:ea typeface="PT Sans" panose="020B0503020203020204" pitchFamily="34" charset="0"/>
                <a:hlinkClick r:id="rId2"/>
              </a:rPr>
              <a:t>Guidelines for Engaging Agency Workers </a:t>
            </a:r>
            <a:r>
              <a:rPr lang="en-GB" sz="800" dirty="0">
                <a:solidFill>
                  <a:schemeClr val="tx1"/>
                </a:solidFill>
                <a:latin typeface="PT Sans" panose="020B0503020203020204" pitchFamily="34" charset="0"/>
                <a:ea typeface="PT Sans" panose="020B0503020203020204" pitchFamily="34" charset="0"/>
                <a:hlinkClick r:id="rId2"/>
              </a:rPr>
              <a:t> </a:t>
            </a:r>
            <a:r>
              <a:rPr lang="en-GB" sz="800" dirty="0">
                <a:solidFill>
                  <a:schemeClr val="tx1"/>
                </a:solidFill>
                <a:latin typeface="PT Sans" panose="020B0503020203020204" pitchFamily="34" charset="0"/>
                <a:ea typeface="PT Sans" panose="020B0503020203020204" pitchFamily="34" charset="0"/>
              </a:rPr>
              <a:t>for full details on the approval process.  This route is typically used to recruit staff to administrative tasks. </a:t>
            </a:r>
          </a:p>
          <a:p>
            <a:endParaRPr lang="en-GB" sz="800" dirty="0">
              <a:solidFill>
                <a:schemeClr val="tx1"/>
              </a:solidFill>
              <a:latin typeface="PT Sans" panose="020B0503020203020204" pitchFamily="34" charset="0"/>
              <a:ea typeface="PT Sans" panose="020B0503020203020204" pitchFamily="34" charset="0"/>
            </a:endParaRPr>
          </a:p>
          <a:p>
            <a:r>
              <a:rPr lang="en-GB" sz="800" dirty="0">
                <a:solidFill>
                  <a:schemeClr val="tx1"/>
                </a:solidFill>
                <a:latin typeface="PT Sans" panose="020B0503020203020204" pitchFamily="34" charset="0"/>
                <a:ea typeface="PT Sans" panose="020B0503020203020204" pitchFamily="34" charset="0"/>
              </a:rPr>
              <a:t>BU has a preferred agency who will usually be approached in the first instance. There is a pay scale for this which includes all on-costs which makes calculating your budget more simple. The agency requires a brief job description and the grade (as confirmed by HR via an evaluated Job Description) at which you wish to employ specified. The </a:t>
            </a:r>
            <a:r>
              <a:rPr lang="en-GB" sz="800" u="sng" dirty="0">
                <a:solidFill>
                  <a:schemeClr val="tx1"/>
                </a:solidFill>
                <a:latin typeface="PT Sans" panose="020B0503020203020204" pitchFamily="34" charset="0"/>
                <a:ea typeface="PT Sans" panose="020B0503020203020204" pitchFamily="34" charset="0"/>
                <a:hlinkClick r:id="rId3"/>
              </a:rPr>
              <a:t>Agency Staff Request Form</a:t>
            </a:r>
            <a:r>
              <a:rPr lang="en-GB" sz="800" dirty="0">
                <a:solidFill>
                  <a:schemeClr val="tx1"/>
                </a:solidFill>
                <a:latin typeface="PT Sans" panose="020B0503020203020204" pitchFamily="34" charset="0"/>
                <a:ea typeface="PT Sans" panose="020B0503020203020204" pitchFamily="34" charset="0"/>
              </a:rPr>
              <a:t> must be completed and signed by those relevant in your Faculty/ Professional Service. </a:t>
            </a:r>
          </a:p>
          <a:p>
            <a:r>
              <a:rPr lang="en-GB" sz="800" dirty="0">
                <a:solidFill>
                  <a:schemeClr val="tx1"/>
                </a:solidFill>
                <a:latin typeface="PT Sans" panose="020B0503020203020204" pitchFamily="34" charset="0"/>
                <a:ea typeface="PT Sans" panose="020B0503020203020204" pitchFamily="34" charset="0"/>
              </a:rPr>
              <a:t> </a:t>
            </a:r>
          </a:p>
          <a:p>
            <a:r>
              <a:rPr lang="en-GB" sz="800" dirty="0">
                <a:solidFill>
                  <a:schemeClr val="tx1"/>
                </a:solidFill>
                <a:latin typeface="PT Sans" panose="020B0503020203020204" pitchFamily="34" charset="0"/>
                <a:ea typeface="PT Sans" panose="020B0503020203020204" pitchFamily="34" charset="0"/>
              </a:rPr>
              <a:t>The Agency will then send a selection of CVs of suitable candidates for you to review and you can either select the candidate for this or arrange interviews with those you wish to speak with further.  </a:t>
            </a:r>
          </a:p>
          <a:p>
            <a:endParaRPr lang="en-GB" sz="800" dirty="0">
              <a:solidFill>
                <a:schemeClr val="tx1"/>
              </a:solidFill>
              <a:latin typeface="PT Sans" panose="020B0503020203020204" pitchFamily="34" charset="0"/>
              <a:ea typeface="PT Sans" panose="020B0503020203020204" pitchFamily="34" charset="0"/>
            </a:endParaRPr>
          </a:p>
          <a:p>
            <a:r>
              <a:rPr lang="en-GB" sz="800" dirty="0">
                <a:solidFill>
                  <a:schemeClr val="tx1"/>
                </a:solidFill>
                <a:latin typeface="PT Sans" panose="020B0503020203020204" pitchFamily="34" charset="0"/>
                <a:ea typeface="PT Sans" panose="020B0503020203020204" pitchFamily="34" charset="0"/>
              </a:rPr>
              <a:t>In terms of payment, this is done automatically via completed timesheet which the Line Manager signs at the end of each week and then the Agency Staff member sends this to the Agency.  </a:t>
            </a:r>
          </a:p>
          <a:p>
            <a:endParaRPr lang="en-GB" sz="800" dirty="0">
              <a:solidFill>
                <a:schemeClr val="tx1"/>
              </a:solidFill>
              <a:latin typeface="PT Sans" panose="020B0503020203020204" pitchFamily="34" charset="0"/>
              <a:ea typeface="PT Sans" panose="020B0503020203020204" pitchFamily="34" charset="0"/>
            </a:endParaRPr>
          </a:p>
          <a:p>
            <a:r>
              <a:rPr lang="en-GB" sz="800" dirty="0">
                <a:solidFill>
                  <a:schemeClr val="tx1"/>
                </a:solidFill>
                <a:latin typeface="PT Sans" panose="020B0503020203020204" pitchFamily="34" charset="0"/>
                <a:ea typeface="PT Sans" panose="020B0503020203020204" pitchFamily="34" charset="0"/>
              </a:rPr>
              <a:t>For the member of staff to have an email account whilst at BU, this needs to be arranged within your Faculty/ Professional Service. </a:t>
            </a:r>
          </a:p>
          <a:p>
            <a:endParaRPr lang="en-GB" sz="800" dirty="0">
              <a:solidFill>
                <a:schemeClr val="tx1"/>
              </a:solidFill>
              <a:latin typeface="PT Sans" panose="020B0503020203020204" pitchFamily="34" charset="0"/>
              <a:ea typeface="PT Sans" panose="020B0503020203020204" pitchFamily="34" charset="0"/>
            </a:endParaRPr>
          </a:p>
          <a:p>
            <a:r>
              <a:rPr lang="en-GB" sz="800" dirty="0">
                <a:solidFill>
                  <a:schemeClr val="tx1"/>
                </a:solidFill>
                <a:latin typeface="PT Sans" panose="020B0503020203020204" pitchFamily="34" charset="0"/>
                <a:ea typeface="PT Sans" panose="020B0503020203020204" pitchFamily="34" charset="0"/>
              </a:rPr>
              <a:t>If you wish to use an agency outside our the preferred BU supplier you must seek advise form HR and also obtain the agencies terms and conditions,  Legal Services to produce a Contract Agreement Form (CAF) before engaging this agency.  </a:t>
            </a:r>
          </a:p>
        </p:txBody>
      </p:sp>
      <p:sp>
        <p:nvSpPr>
          <p:cNvPr id="9" name="Rectangle 8"/>
          <p:cNvSpPr/>
          <p:nvPr/>
        </p:nvSpPr>
        <p:spPr>
          <a:xfrm>
            <a:off x="2508155" y="1850574"/>
            <a:ext cx="2160240" cy="914400"/>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tx1"/>
                </a:solidFill>
                <a:latin typeface="PT Sans" panose="020B0503020203020204" pitchFamily="34" charset="0"/>
                <a:ea typeface="PT Sans" panose="020B0503020203020204" pitchFamily="34" charset="0"/>
              </a:rPr>
              <a:t>Part Time Hourly Paid</a:t>
            </a:r>
          </a:p>
        </p:txBody>
      </p:sp>
      <p:sp>
        <p:nvSpPr>
          <p:cNvPr id="10" name="Rectangle 9"/>
          <p:cNvSpPr/>
          <p:nvPr/>
        </p:nvSpPr>
        <p:spPr>
          <a:xfrm>
            <a:off x="2516468" y="2955846"/>
            <a:ext cx="2621705" cy="6525274"/>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800" dirty="0">
                <a:solidFill>
                  <a:schemeClr val="tx1"/>
                </a:solidFill>
                <a:latin typeface="PT Sans" panose="020B0503020203020204" pitchFamily="34" charset="0"/>
                <a:ea typeface="PT Sans" panose="020B0503020203020204" pitchFamily="34" charset="0"/>
              </a:rPr>
              <a:t>Projects which require short term work (max 12 weeks) and fast recruitment, particularly of an academic nature, often recruit Part Time Hourly Paid (PTHP) Staff. </a:t>
            </a:r>
          </a:p>
          <a:p>
            <a:endParaRPr lang="en-GB" sz="800" dirty="0">
              <a:solidFill>
                <a:schemeClr val="tx1"/>
              </a:solidFill>
              <a:latin typeface="PT Sans" panose="020B0503020203020204" pitchFamily="34" charset="0"/>
              <a:ea typeface="PT Sans" panose="020B0503020203020204" pitchFamily="34" charset="0"/>
            </a:endParaRPr>
          </a:p>
          <a:p>
            <a:r>
              <a:rPr lang="en-GB" sz="800" dirty="0">
                <a:solidFill>
                  <a:schemeClr val="tx1"/>
                </a:solidFill>
                <a:latin typeface="PT Sans" panose="020B0503020203020204" pitchFamily="34" charset="0"/>
                <a:ea typeface="PT Sans" panose="020B0503020203020204" pitchFamily="34" charset="0"/>
              </a:rPr>
              <a:t>The </a:t>
            </a:r>
            <a:r>
              <a:rPr lang="en-GB" sz="800" u="sng" dirty="0">
                <a:solidFill>
                  <a:schemeClr val="tx1"/>
                </a:solidFill>
                <a:latin typeface="PT Sans" panose="020B0503020203020204" pitchFamily="34" charset="0"/>
                <a:ea typeface="PT Sans" panose="020B0503020203020204" pitchFamily="34" charset="0"/>
                <a:hlinkClick r:id="rId4"/>
              </a:rPr>
              <a:t>Workforce Planning &amp; Recruitment Control Process </a:t>
            </a:r>
            <a:r>
              <a:rPr lang="en-GB" sz="800" dirty="0">
                <a:solidFill>
                  <a:schemeClr val="tx1"/>
                </a:solidFill>
                <a:latin typeface="PT Sans" panose="020B0503020203020204" pitchFamily="34" charset="0"/>
                <a:ea typeface="PT Sans" panose="020B0503020203020204" pitchFamily="34" charset="0"/>
              </a:rPr>
              <a:t>provides details on the approval process for appointment of Part Time Hourly Paid staff and the employment of PTHP’s are detailed in the following procedures: </a:t>
            </a:r>
            <a:r>
              <a:rPr lang="en-GB" sz="800" dirty="0">
                <a:solidFill>
                  <a:schemeClr val="tx1"/>
                </a:solidFill>
                <a:latin typeface="PT Sans" panose="020B0503020203020204" pitchFamily="34" charset="0"/>
                <a:ea typeface="PT Sans" panose="020B0503020203020204" pitchFamily="34" charset="0"/>
                <a:hlinkClick r:id="rId5"/>
              </a:rPr>
              <a:t>Employment of Hourly Paid Professional &amp; Support Roles</a:t>
            </a:r>
            <a:r>
              <a:rPr lang="en-GB" sz="800" dirty="0">
                <a:solidFill>
                  <a:srgbClr val="FF0000"/>
                </a:solidFill>
                <a:latin typeface="PT Sans" panose="020B0503020203020204" pitchFamily="34" charset="0"/>
                <a:ea typeface="PT Sans" panose="020B0503020203020204" pitchFamily="34" charset="0"/>
              </a:rPr>
              <a:t>;</a:t>
            </a:r>
            <a:r>
              <a:rPr lang="en-GB" sz="800" dirty="0">
                <a:solidFill>
                  <a:schemeClr val="tx1"/>
                </a:solidFill>
                <a:latin typeface="PT Sans" panose="020B0503020203020204" pitchFamily="34" charset="0"/>
                <a:ea typeface="PT Sans" panose="020B0503020203020204" pitchFamily="34" charset="0"/>
              </a:rPr>
              <a:t> and </a:t>
            </a:r>
            <a:r>
              <a:rPr lang="en-GB" sz="800" dirty="0">
                <a:solidFill>
                  <a:schemeClr val="tx1"/>
                </a:solidFill>
                <a:latin typeface="PT Sans" panose="020B0503020203020204" pitchFamily="34" charset="0"/>
                <a:ea typeface="PT Sans" panose="020B0503020203020204" pitchFamily="34" charset="0"/>
                <a:hlinkClick r:id="rId6"/>
              </a:rPr>
              <a:t> Hourly Paid Lecturer roles</a:t>
            </a:r>
            <a:r>
              <a:rPr lang="en-GB" sz="800" dirty="0">
                <a:solidFill>
                  <a:schemeClr val="tx1"/>
                </a:solidFill>
                <a:latin typeface="PT Sans" panose="020B0503020203020204" pitchFamily="34" charset="0"/>
                <a:ea typeface="PT Sans" panose="020B0503020203020204" pitchFamily="34" charset="0"/>
              </a:rPr>
              <a:t>.</a:t>
            </a:r>
          </a:p>
          <a:p>
            <a:endParaRPr lang="en-GB" sz="800" dirty="0">
              <a:solidFill>
                <a:schemeClr val="tx1"/>
              </a:solidFill>
              <a:latin typeface="PT Sans" panose="020B0503020203020204" pitchFamily="34" charset="0"/>
              <a:ea typeface="PT Sans" panose="020B0503020203020204" pitchFamily="34" charset="0"/>
            </a:endParaRPr>
          </a:p>
          <a:p>
            <a:r>
              <a:rPr lang="en-GB" sz="800" dirty="0">
                <a:solidFill>
                  <a:schemeClr val="tx1"/>
                </a:solidFill>
                <a:latin typeface="PT Sans" panose="020B0503020203020204" pitchFamily="34" charset="0"/>
                <a:ea typeface="PT Sans" panose="020B0503020203020204" pitchFamily="34" charset="0"/>
              </a:rPr>
              <a:t>The PTHP procedures must be followed   A job description will need to be created by the Principal Investigator on the proposal and then graded by HR in order to recruit to this role and HR will also advise whether the role needs to be advertised if you already have someone in mind for the work. </a:t>
            </a:r>
          </a:p>
          <a:p>
            <a:endParaRPr lang="en-GB" sz="800" dirty="0">
              <a:solidFill>
                <a:schemeClr val="tx1"/>
              </a:solidFill>
              <a:latin typeface="PT Sans" panose="020B0503020203020204" pitchFamily="34" charset="0"/>
              <a:ea typeface="PT Sans" panose="020B0503020203020204" pitchFamily="34" charset="0"/>
            </a:endParaRPr>
          </a:p>
          <a:p>
            <a:r>
              <a:rPr lang="en-GB" sz="800" dirty="0">
                <a:solidFill>
                  <a:schemeClr val="tx1"/>
                </a:solidFill>
                <a:latin typeface="PT Sans" panose="020B0503020203020204" pitchFamily="34" charset="0"/>
                <a:ea typeface="PT Sans" panose="020B0503020203020204" pitchFamily="34" charset="0"/>
              </a:rPr>
              <a:t>A standard letter and contract must be sent out to the successful applicant which may take several days to produce within your Faculty/ Professional Service and numerous </a:t>
            </a:r>
            <a:r>
              <a:rPr lang="en-GB" sz="800" b="1" dirty="0">
                <a:solidFill>
                  <a:schemeClr val="tx1"/>
                </a:solidFill>
                <a:latin typeface="PT Sans" panose="020B0503020203020204" pitchFamily="34" charset="0"/>
                <a:ea typeface="PT Sans" panose="020B0503020203020204" pitchFamily="34" charset="0"/>
              </a:rPr>
              <a:t>pre-employment </a:t>
            </a:r>
            <a:r>
              <a:rPr lang="en-GB" sz="800" dirty="0">
                <a:solidFill>
                  <a:schemeClr val="tx1"/>
                </a:solidFill>
                <a:latin typeface="PT Sans" panose="020B0503020203020204" pitchFamily="34" charset="0"/>
                <a:ea typeface="PT Sans" panose="020B0503020203020204" pitchFamily="34" charset="0"/>
              </a:rPr>
              <a:t>documents must be completed by the successful candidate., including </a:t>
            </a:r>
            <a:r>
              <a:rPr lang="en-GB" sz="800" dirty="0">
                <a:solidFill>
                  <a:schemeClr val="tx1"/>
                </a:solidFill>
                <a:latin typeface="PT Sans" panose="020B0503020203020204" pitchFamily="34" charset="0"/>
                <a:ea typeface="PT Sans" panose="020B0503020203020204" pitchFamily="34" charset="0"/>
                <a:hlinkClick r:id="rId7"/>
              </a:rPr>
              <a:t>List A or B documentation </a:t>
            </a:r>
            <a:r>
              <a:rPr lang="en-GB" sz="800" dirty="0">
                <a:solidFill>
                  <a:schemeClr val="tx1"/>
                </a:solidFill>
                <a:latin typeface="PT Sans" panose="020B0503020203020204" pitchFamily="34" charset="0"/>
                <a:ea typeface="PT Sans" panose="020B0503020203020204" pitchFamily="34" charset="0"/>
              </a:rPr>
              <a:t>and obtaining term dates for students with a Tier 4 visa. An </a:t>
            </a:r>
            <a:r>
              <a:rPr lang="en-GB" sz="800" dirty="0">
                <a:solidFill>
                  <a:schemeClr val="tx1"/>
                </a:solidFill>
                <a:latin typeface="PT Sans" panose="020B0503020203020204" pitchFamily="34" charset="0"/>
                <a:ea typeface="PT Sans" panose="020B0503020203020204" pitchFamily="34" charset="0"/>
                <a:hlinkClick r:id="rId8"/>
              </a:rPr>
              <a:t>appointment form </a:t>
            </a:r>
            <a:r>
              <a:rPr lang="en-GB" sz="800" dirty="0">
                <a:solidFill>
                  <a:schemeClr val="tx1"/>
                </a:solidFill>
                <a:latin typeface="PT Sans" panose="020B0503020203020204" pitchFamily="34" charset="0"/>
                <a:ea typeface="PT Sans" panose="020B0503020203020204" pitchFamily="34" charset="0"/>
              </a:rPr>
              <a:t>must also be completed and returned to Human Resources with the contract and other documentation prior to the appointment commencing.  </a:t>
            </a:r>
          </a:p>
          <a:p>
            <a:pPr hangingPunct="0"/>
            <a:endParaRPr lang="en-GB" sz="800" dirty="0">
              <a:solidFill>
                <a:schemeClr val="tx1"/>
              </a:solidFill>
              <a:latin typeface="PT Sans" panose="020B0503020203020204" pitchFamily="34" charset="0"/>
              <a:ea typeface="PT Sans" panose="020B0503020203020204" pitchFamily="34" charset="0"/>
            </a:endParaRPr>
          </a:p>
          <a:p>
            <a:pPr hangingPunct="0"/>
            <a:r>
              <a:rPr lang="en-GB" sz="800" dirty="0">
                <a:solidFill>
                  <a:schemeClr val="tx1"/>
                </a:solidFill>
                <a:latin typeface="PT Sans" panose="020B0503020203020204" pitchFamily="34" charset="0"/>
                <a:ea typeface="PT Sans" panose="020B0503020203020204" pitchFamily="34" charset="0"/>
              </a:rPr>
              <a:t>Payment for PTHP staff should be made at the appropriate University rate for the work in line with the principles of equal pay and the University pay and grading structure.  All roles are evaluated by HR using the HAY Evaluation method before recruitment can take place. This ensures fair and consistent treatment across all types of roles and ensures the University complies with equal pay legislation. </a:t>
            </a:r>
          </a:p>
          <a:p>
            <a:pPr hangingPunct="0"/>
            <a:endParaRPr lang="en-GB" sz="800" dirty="0">
              <a:solidFill>
                <a:schemeClr val="tx1"/>
              </a:solidFill>
              <a:latin typeface="PT Sans" panose="020B0503020203020204" pitchFamily="34" charset="0"/>
              <a:ea typeface="PT Sans" panose="020B0503020203020204" pitchFamily="34" charset="0"/>
            </a:endParaRPr>
          </a:p>
          <a:p>
            <a:pPr hangingPunct="0"/>
            <a:r>
              <a:rPr lang="en-GB" sz="800" dirty="0">
                <a:solidFill>
                  <a:schemeClr val="tx1"/>
                </a:solidFill>
                <a:latin typeface="PT Sans" panose="020B0503020203020204" pitchFamily="34" charset="0"/>
                <a:ea typeface="PT Sans" panose="020B0503020203020204" pitchFamily="34" charset="0"/>
              </a:rPr>
              <a:t>For rates to be used please see details of</a:t>
            </a:r>
            <a:r>
              <a:rPr lang="en-GB" sz="800" dirty="0">
                <a:solidFill>
                  <a:schemeClr val="tx1"/>
                </a:solidFill>
                <a:latin typeface="PT Sans" panose="020B0503020203020204" pitchFamily="34" charset="0"/>
                <a:ea typeface="PT Sans" panose="020B0503020203020204" pitchFamily="34" charset="0"/>
                <a:hlinkClick r:id="rId9"/>
              </a:rPr>
              <a:t> PTHP Non-Academic Rates August 2023 - 24</a:t>
            </a:r>
            <a:r>
              <a:rPr lang="en-GB" sz="800" dirty="0">
                <a:solidFill>
                  <a:schemeClr val="tx1"/>
                </a:solidFill>
                <a:latin typeface="PT Sans" panose="020B0503020203020204" pitchFamily="34" charset="0"/>
                <a:ea typeface="PT Sans" panose="020B0503020203020204" pitchFamily="34" charset="0"/>
              </a:rPr>
              <a:t>and  details of </a:t>
            </a:r>
            <a:r>
              <a:rPr lang="en-GB" sz="800" dirty="0">
                <a:solidFill>
                  <a:schemeClr val="tx1"/>
                </a:solidFill>
                <a:latin typeface="PT Sans" panose="020B0503020203020204" pitchFamily="34" charset="0"/>
                <a:ea typeface="PT Sans" panose="020B0503020203020204" pitchFamily="34" charset="0"/>
                <a:hlinkClick r:id="rId10"/>
              </a:rPr>
              <a:t>Part-Time Hourly Paid Academic Rates 2023-24</a:t>
            </a:r>
            <a:r>
              <a:rPr lang="en-GB" sz="800" dirty="0">
                <a:solidFill>
                  <a:schemeClr val="tx1"/>
                </a:solidFill>
                <a:latin typeface="PT Sans" panose="020B0503020203020204" pitchFamily="34" charset="0"/>
                <a:ea typeface="PT Sans" panose="020B0503020203020204" pitchFamily="34" charset="0"/>
                <a:hlinkClick r:id="rId11"/>
              </a:rPr>
              <a:t>.  </a:t>
            </a:r>
            <a:r>
              <a:rPr lang="en-GB" sz="800" dirty="0">
                <a:solidFill>
                  <a:schemeClr val="tx1"/>
                </a:solidFill>
                <a:latin typeface="PT Sans" panose="020B0503020203020204" pitchFamily="34" charset="0"/>
                <a:ea typeface="PT Sans" panose="020B0503020203020204" pitchFamily="34" charset="0"/>
              </a:rPr>
              <a:t>Please note that the PTHP rate does not include on-costs or advertising costs and therefore you must bear this in mind when calculating your budget. </a:t>
            </a:r>
          </a:p>
          <a:p>
            <a:endParaRPr lang="en-GB" sz="800" dirty="0">
              <a:solidFill>
                <a:schemeClr val="tx1"/>
              </a:solidFill>
              <a:latin typeface="PT Sans" panose="020B0503020203020204" pitchFamily="34" charset="0"/>
              <a:ea typeface="PT Sans" panose="020B0503020203020204" pitchFamily="34" charset="0"/>
            </a:endParaRPr>
          </a:p>
          <a:p>
            <a:r>
              <a:rPr lang="en-GB" sz="800" dirty="0">
                <a:solidFill>
                  <a:schemeClr val="tx1"/>
                </a:solidFill>
                <a:latin typeface="PT Sans" panose="020B0503020203020204" pitchFamily="34" charset="0"/>
                <a:ea typeface="PT Sans" panose="020B0503020203020204" pitchFamily="34" charset="0"/>
              </a:rPr>
              <a:t>Payment is provided through timesheets completed by the employee and given to the Head of Department/ Professional Service to sign as well as the Director of Operations/ budget manager and submitted on a monthly basis to Finance.  Timesheets are available online at:</a:t>
            </a:r>
          </a:p>
          <a:p>
            <a:pPr lvl="0"/>
            <a:r>
              <a:rPr lang="en-GB" sz="800" dirty="0">
                <a:solidFill>
                  <a:srgbClr val="FF0000"/>
                </a:solidFill>
                <a:latin typeface="PT Sans" panose="020B0503020203020204" pitchFamily="34" charset="0"/>
                <a:ea typeface="PT Sans" panose="020B0503020203020204" pitchFamily="34" charset="0"/>
                <a:hlinkClick r:id="rId12"/>
              </a:rPr>
              <a:t>PTHP Staff Payroll Claim</a:t>
            </a:r>
            <a:r>
              <a:rPr lang="en-GB" sz="800" dirty="0">
                <a:solidFill>
                  <a:srgbClr val="FF0000"/>
                </a:solidFill>
                <a:latin typeface="PT Sans" panose="020B0503020203020204" pitchFamily="34" charset="0"/>
                <a:ea typeface="PT Sans" panose="020B0503020203020204" pitchFamily="34" charset="0"/>
              </a:rPr>
              <a:t>  </a:t>
            </a:r>
            <a:r>
              <a:rPr lang="en-GB" sz="800" dirty="0">
                <a:solidFill>
                  <a:schemeClr val="tx1"/>
                </a:solidFill>
                <a:latin typeface="PT Sans" panose="020B0503020203020204" pitchFamily="34" charset="0"/>
                <a:ea typeface="PT Sans" panose="020B0503020203020204" pitchFamily="34" charset="0"/>
              </a:rPr>
              <a:t>and</a:t>
            </a:r>
            <a:r>
              <a:rPr lang="en-GB" sz="800" dirty="0">
                <a:solidFill>
                  <a:schemeClr val="tx1"/>
                </a:solidFill>
                <a:latin typeface="PT Sans" panose="020B0503020203020204" pitchFamily="34" charset="0"/>
                <a:ea typeface="PT Sans" panose="020B0503020203020204" pitchFamily="34" charset="0"/>
                <a:hlinkClick r:id="rId13"/>
              </a:rPr>
              <a:t> </a:t>
            </a:r>
            <a:r>
              <a:rPr lang="en-GB" sz="800" u="sng" dirty="0">
                <a:solidFill>
                  <a:schemeClr val="tx1"/>
                </a:solidFill>
                <a:latin typeface="PT Sans" panose="020B0503020203020204" pitchFamily="34" charset="0"/>
                <a:ea typeface="PT Sans" panose="020B0503020203020204" pitchFamily="34" charset="0"/>
                <a:hlinkClick r:id="rId13"/>
              </a:rPr>
              <a:t>Tier 4/Student visa holder Timesheet</a:t>
            </a:r>
            <a:r>
              <a:rPr lang="en-GB" sz="800" dirty="0">
                <a:solidFill>
                  <a:schemeClr val="tx1"/>
                </a:solidFill>
                <a:latin typeface="PT Sans" panose="020B0503020203020204" pitchFamily="34" charset="0"/>
                <a:ea typeface="PT Sans" panose="020B0503020203020204" pitchFamily="34" charset="0"/>
                <a:hlinkClick r:id="rId13"/>
              </a:rPr>
              <a:t> </a:t>
            </a:r>
            <a:r>
              <a:rPr lang="en-GB" sz="800" dirty="0">
                <a:solidFill>
                  <a:schemeClr val="tx1"/>
                </a:solidFill>
                <a:latin typeface="PT Sans" panose="020B0503020203020204" pitchFamily="34" charset="0"/>
                <a:ea typeface="PT Sans" panose="020B0503020203020204" pitchFamily="34" charset="0"/>
              </a:rPr>
              <a:t>. </a:t>
            </a:r>
          </a:p>
        </p:txBody>
      </p:sp>
      <p:sp>
        <p:nvSpPr>
          <p:cNvPr id="11" name="Rectangle 10"/>
          <p:cNvSpPr/>
          <p:nvPr/>
        </p:nvSpPr>
        <p:spPr>
          <a:xfrm>
            <a:off x="5472513" y="696144"/>
            <a:ext cx="2160240" cy="914400"/>
          </a:xfrm>
          <a:prstGeom prst="rect">
            <a:avLst/>
          </a:prstGeom>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200" b="1" dirty="0">
                <a:solidFill>
                  <a:schemeClr val="tx1"/>
                </a:solidFill>
                <a:latin typeface="PT Sans" panose="020B0503020203020204" pitchFamily="34" charset="0"/>
                <a:ea typeface="PT Sans" panose="020B0503020203020204" pitchFamily="34" charset="0"/>
              </a:rPr>
              <a:t>My project requires specific expertise</a:t>
            </a:r>
          </a:p>
        </p:txBody>
      </p:sp>
      <p:sp>
        <p:nvSpPr>
          <p:cNvPr id="12" name="Rectangle 11"/>
          <p:cNvSpPr/>
          <p:nvPr/>
        </p:nvSpPr>
        <p:spPr>
          <a:xfrm>
            <a:off x="5480412" y="1855101"/>
            <a:ext cx="2160240" cy="914400"/>
          </a:xfrm>
          <a:prstGeom prst="rect">
            <a:avLst/>
          </a:prstGeom>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200" b="1" dirty="0">
                <a:solidFill>
                  <a:schemeClr val="tx1"/>
                </a:solidFill>
                <a:latin typeface="PT Sans" panose="020B0503020203020204" pitchFamily="34" charset="0"/>
                <a:ea typeface="PT Sans" panose="020B0503020203020204" pitchFamily="34" charset="0"/>
              </a:rPr>
              <a:t>Consultants</a:t>
            </a:r>
          </a:p>
        </p:txBody>
      </p:sp>
      <p:sp>
        <p:nvSpPr>
          <p:cNvPr id="13" name="Rectangle 12"/>
          <p:cNvSpPr/>
          <p:nvPr/>
        </p:nvSpPr>
        <p:spPr>
          <a:xfrm>
            <a:off x="5453892" y="2982254"/>
            <a:ext cx="2156027" cy="3697560"/>
          </a:xfrm>
          <a:prstGeom prst="rect">
            <a:avLst/>
          </a:prstGeom>
          <a:ln/>
        </p:spPr>
        <p:style>
          <a:lnRef idx="2">
            <a:schemeClr val="accent6"/>
          </a:lnRef>
          <a:fillRef idx="1">
            <a:schemeClr val="lt1"/>
          </a:fillRef>
          <a:effectRef idx="0">
            <a:schemeClr val="accent6"/>
          </a:effectRef>
          <a:fontRef idx="minor">
            <a:schemeClr val="dk1"/>
          </a:fontRef>
        </p:style>
        <p:txBody>
          <a:bodyPr rtlCol="0" anchor="ctr"/>
          <a:lstStyle/>
          <a:p>
            <a:r>
              <a:rPr lang="en-GB" sz="800" dirty="0">
                <a:solidFill>
                  <a:schemeClr val="tx1"/>
                </a:solidFill>
                <a:latin typeface="PT Sans" panose="020B0503020203020204" pitchFamily="34" charset="0"/>
                <a:ea typeface="PT Sans" panose="020B0503020203020204" pitchFamily="34" charset="0"/>
              </a:rPr>
              <a:t>Engagement of consultants on contracts for services will normally be in exceptional circumstances. Review the  </a:t>
            </a:r>
            <a:r>
              <a:rPr lang="en-GB" sz="800" dirty="0">
                <a:solidFill>
                  <a:schemeClr val="tx1"/>
                </a:solidFill>
                <a:latin typeface="PT Sans" panose="020B0503020203020204" pitchFamily="34" charset="0"/>
                <a:ea typeface="PT Sans" panose="020B0503020203020204" pitchFamily="34" charset="0"/>
                <a:hlinkClick r:id="rId14"/>
              </a:rPr>
              <a:t>Determining Employment Status </a:t>
            </a:r>
            <a:r>
              <a:rPr lang="en-GB" sz="800" dirty="0">
                <a:solidFill>
                  <a:schemeClr val="tx1"/>
                </a:solidFill>
                <a:latin typeface="PT Sans" panose="020B0503020203020204" pitchFamily="34" charset="0"/>
                <a:ea typeface="PT Sans" panose="020B0503020203020204" pitchFamily="34" charset="0"/>
              </a:rPr>
              <a:t>guidelines and seek advise form Human Resources to ensure that a contract for services is the appropriate route for employment. </a:t>
            </a:r>
          </a:p>
          <a:p>
            <a:endParaRPr lang="en-GB" sz="800" dirty="0">
              <a:solidFill>
                <a:schemeClr val="tx1"/>
              </a:solidFill>
              <a:latin typeface="PT Sans" panose="020B0503020203020204" pitchFamily="34" charset="0"/>
              <a:ea typeface="PT Sans" panose="020B0503020203020204" pitchFamily="34" charset="0"/>
            </a:endParaRPr>
          </a:p>
          <a:p>
            <a:r>
              <a:rPr lang="en-GB" sz="800" dirty="0">
                <a:solidFill>
                  <a:schemeClr val="tx1"/>
                </a:solidFill>
                <a:latin typeface="PT Sans" panose="020B0503020203020204" pitchFamily="34" charset="0"/>
                <a:ea typeface="PT Sans" panose="020B0503020203020204" pitchFamily="34" charset="0"/>
              </a:rPr>
              <a:t>Projects which require specific expertise and rates of pay for work, may recruit consultants, an example of this would be a hired speaker for a conference where a fixed fee is payable to the company supplying the speaker. </a:t>
            </a:r>
          </a:p>
          <a:p>
            <a:endParaRPr lang="en-GB" sz="800" dirty="0">
              <a:solidFill>
                <a:schemeClr val="tx1"/>
              </a:solidFill>
              <a:latin typeface="PT Sans" panose="020B0503020203020204" pitchFamily="34" charset="0"/>
              <a:ea typeface="PT Sans" panose="020B0503020203020204" pitchFamily="34" charset="0"/>
            </a:endParaRPr>
          </a:p>
          <a:p>
            <a:r>
              <a:rPr lang="en-GB" sz="800" dirty="0">
                <a:solidFill>
                  <a:schemeClr val="tx1"/>
                </a:solidFill>
                <a:latin typeface="PT Sans" panose="020B0503020203020204" pitchFamily="34" charset="0"/>
                <a:ea typeface="PT Sans" panose="020B0503020203020204" pitchFamily="34" charset="0"/>
              </a:rPr>
              <a:t>Where requests are made to engage consultants, the </a:t>
            </a:r>
            <a:r>
              <a:rPr lang="en-GB" sz="800" u="sng" dirty="0">
                <a:solidFill>
                  <a:schemeClr val="tx1"/>
                </a:solidFill>
                <a:latin typeface="PT Sans" panose="020B0503020203020204" pitchFamily="34" charset="0"/>
                <a:ea typeface="PT Sans" panose="020B0503020203020204" pitchFamily="34" charset="0"/>
                <a:hlinkClick r:id="rId4"/>
              </a:rPr>
              <a:t>Workforce Planning &amp; Recruitment Control Process</a:t>
            </a:r>
            <a:r>
              <a:rPr lang="en-GB" sz="800" dirty="0">
                <a:solidFill>
                  <a:schemeClr val="tx1"/>
                </a:solidFill>
                <a:latin typeface="PT Sans" panose="020B0503020203020204" pitchFamily="34" charset="0"/>
                <a:ea typeface="PT Sans" panose="020B0503020203020204" pitchFamily="34" charset="0"/>
              </a:rPr>
              <a:t> must be followed and an </a:t>
            </a:r>
          </a:p>
          <a:p>
            <a:r>
              <a:rPr lang="en-GB" sz="800" dirty="0">
                <a:solidFill>
                  <a:schemeClr val="tx1"/>
                </a:solidFill>
                <a:latin typeface="PT Sans" panose="020B0503020203020204" pitchFamily="34" charset="0"/>
                <a:ea typeface="PT Sans" panose="020B0503020203020204" pitchFamily="34" charset="0"/>
              </a:rPr>
              <a:t>Establishment Control Form  completed and approved. </a:t>
            </a:r>
          </a:p>
          <a:p>
            <a:endParaRPr lang="en-GB" sz="800" dirty="0">
              <a:solidFill>
                <a:schemeClr val="tx1"/>
              </a:solidFill>
              <a:latin typeface="PT Sans" panose="020B0503020203020204" pitchFamily="34" charset="0"/>
              <a:ea typeface="PT Sans" panose="020B0503020203020204" pitchFamily="34" charset="0"/>
            </a:endParaRPr>
          </a:p>
          <a:p>
            <a:r>
              <a:rPr lang="en-GB" sz="800" dirty="0">
                <a:solidFill>
                  <a:schemeClr val="tx1"/>
                </a:solidFill>
                <a:latin typeface="PT Sans" panose="020B0503020203020204" pitchFamily="34" charset="0"/>
                <a:ea typeface="PT Sans" panose="020B0503020203020204" pitchFamily="34" charset="0"/>
              </a:rPr>
              <a:t>As a contract will be in place, the Contract Agreement Form (CAF) process needs to be followed which includes a review and signing of the contract by Legal Services prior to engaging the worker. </a:t>
            </a:r>
          </a:p>
        </p:txBody>
      </p:sp>
      <p:sp>
        <p:nvSpPr>
          <p:cNvPr id="14" name="Rectangle 13"/>
          <p:cNvSpPr/>
          <p:nvPr/>
        </p:nvSpPr>
        <p:spPr>
          <a:xfrm>
            <a:off x="7984976" y="696144"/>
            <a:ext cx="2160240" cy="914400"/>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algn="ctr"/>
            <a:r>
              <a:rPr lang="en-GB" sz="1200" b="1" dirty="0">
                <a:solidFill>
                  <a:schemeClr val="tx1"/>
                </a:solidFill>
                <a:latin typeface="PT Sans" panose="020B0503020203020204" pitchFamily="34" charset="0"/>
                <a:ea typeface="PT Sans" panose="020B0503020203020204" pitchFamily="34" charset="0"/>
              </a:rPr>
              <a:t>My project requires someone already working at BU</a:t>
            </a:r>
          </a:p>
        </p:txBody>
      </p:sp>
      <p:sp>
        <p:nvSpPr>
          <p:cNvPr id="15" name="Rectangle 14"/>
          <p:cNvSpPr/>
          <p:nvPr/>
        </p:nvSpPr>
        <p:spPr>
          <a:xfrm>
            <a:off x="7976537" y="1834381"/>
            <a:ext cx="2160240" cy="914400"/>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algn="ctr"/>
            <a:r>
              <a:rPr lang="en-GB" sz="1200" b="1" dirty="0">
                <a:solidFill>
                  <a:schemeClr val="tx1"/>
                </a:solidFill>
                <a:latin typeface="PT Sans" panose="020B0503020203020204" pitchFamily="34" charset="0"/>
                <a:ea typeface="PT Sans" panose="020B0503020203020204" pitchFamily="34" charset="0"/>
              </a:rPr>
              <a:t>Secondment Opportunities</a:t>
            </a:r>
          </a:p>
        </p:txBody>
      </p:sp>
      <p:sp>
        <p:nvSpPr>
          <p:cNvPr id="16" name="Rectangle 15"/>
          <p:cNvSpPr/>
          <p:nvPr/>
        </p:nvSpPr>
        <p:spPr>
          <a:xfrm>
            <a:off x="7984975" y="2988257"/>
            <a:ext cx="2156027" cy="4345632"/>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r>
              <a:rPr lang="en-GB" sz="800" dirty="0">
                <a:solidFill>
                  <a:schemeClr val="tx1"/>
                </a:solidFill>
                <a:latin typeface="PT Sans" panose="020B0503020203020204" pitchFamily="34" charset="0"/>
                <a:ea typeface="PT Sans" panose="020B0503020203020204" pitchFamily="34" charset="0"/>
              </a:rPr>
              <a:t>Some projects may seek to involve those already employed by BU. To do this, the </a:t>
            </a:r>
            <a:r>
              <a:rPr lang="en-GB" sz="800" u="sng" dirty="0">
                <a:solidFill>
                  <a:schemeClr val="tx1"/>
                </a:solidFill>
                <a:latin typeface="PT Sans" panose="020B0503020203020204" pitchFamily="34" charset="0"/>
                <a:ea typeface="PT Sans" panose="020B0503020203020204" pitchFamily="34" charset="0"/>
                <a:hlinkClick r:id="rId4"/>
              </a:rPr>
              <a:t>Workforce Planning &amp; Recruitment Control Process</a:t>
            </a:r>
            <a:r>
              <a:rPr lang="en-GB" sz="800" dirty="0">
                <a:solidFill>
                  <a:schemeClr val="tx1"/>
                </a:solidFill>
                <a:latin typeface="PT Sans" panose="020B0503020203020204" pitchFamily="34" charset="0"/>
                <a:ea typeface="PT Sans" panose="020B0503020203020204" pitchFamily="34" charset="0"/>
                <a:hlinkClick r:id="rId4"/>
              </a:rPr>
              <a:t> </a:t>
            </a:r>
            <a:r>
              <a:rPr lang="en-GB" sz="800" dirty="0">
                <a:solidFill>
                  <a:schemeClr val="tx1"/>
                </a:solidFill>
                <a:latin typeface="PT Sans" panose="020B0503020203020204" pitchFamily="34" charset="0"/>
                <a:ea typeface="PT Sans" panose="020B0503020203020204" pitchFamily="34" charset="0"/>
              </a:rPr>
              <a:t>must be followed to obtain approval to recruit on this basis, led by your Director of Operations/ equivalent. As this is a role outside of the establishment, this includes writing a business case, completing an </a:t>
            </a:r>
            <a:r>
              <a:rPr lang="en-GB" sz="800" u="sng" dirty="0">
                <a:solidFill>
                  <a:schemeClr val="tx1"/>
                </a:solidFill>
                <a:latin typeface="PT Sans" panose="020B0503020203020204" pitchFamily="34" charset="0"/>
                <a:ea typeface="PT Sans" panose="020B0503020203020204" pitchFamily="34" charset="0"/>
                <a:hlinkClick r:id="rId4"/>
              </a:rPr>
              <a:t>Workforce Planning &amp; Recruitment Control Process </a:t>
            </a:r>
            <a:r>
              <a:rPr lang="en-GB" sz="800" dirty="0">
                <a:solidFill>
                  <a:schemeClr val="tx1"/>
                </a:solidFill>
                <a:latin typeface="PT Sans" panose="020B0503020203020204" pitchFamily="34" charset="0"/>
                <a:ea typeface="PT Sans" panose="020B0503020203020204" pitchFamily="34" charset="0"/>
              </a:rPr>
              <a:t>and creating a Job Description which has been graded by HR. The Director of Operations/ equivalent will then send the complete set of documents to the Chief Operating Officer and the Director of Finance &amp; Performance for approval. You must speak to your Director of Operations regarding this process. </a:t>
            </a:r>
          </a:p>
          <a:p>
            <a:r>
              <a:rPr lang="en-GB" sz="800" dirty="0">
                <a:solidFill>
                  <a:schemeClr val="tx1"/>
                </a:solidFill>
                <a:latin typeface="PT Sans" panose="020B0503020203020204" pitchFamily="34" charset="0"/>
                <a:ea typeface="PT Sans" panose="020B0503020203020204" pitchFamily="34" charset="0"/>
              </a:rPr>
              <a:t> </a:t>
            </a:r>
          </a:p>
          <a:p>
            <a:r>
              <a:rPr lang="en-GB" sz="800" dirty="0">
                <a:solidFill>
                  <a:schemeClr val="tx1"/>
                </a:solidFill>
                <a:latin typeface="PT Sans" panose="020B0503020203020204" pitchFamily="34" charset="0"/>
                <a:ea typeface="PT Sans" panose="020B0503020203020204" pitchFamily="34" charset="0"/>
              </a:rPr>
              <a:t>If approved, the post will then need to be advertised internally. The timescales for gaining approval for the post and advertising and then interviewing should all be considered when writing the project proposal. </a:t>
            </a:r>
          </a:p>
          <a:p>
            <a:r>
              <a:rPr lang="en-GB" sz="800" dirty="0">
                <a:solidFill>
                  <a:schemeClr val="tx1"/>
                </a:solidFill>
                <a:latin typeface="PT Sans" panose="020B0503020203020204" pitchFamily="34" charset="0"/>
                <a:ea typeface="PT Sans" panose="020B0503020203020204" pitchFamily="34" charset="0"/>
              </a:rPr>
              <a:t> </a:t>
            </a:r>
          </a:p>
          <a:p>
            <a:r>
              <a:rPr lang="en-GB" sz="800" dirty="0">
                <a:solidFill>
                  <a:schemeClr val="tx1"/>
                </a:solidFill>
                <a:latin typeface="PT Sans" panose="020B0503020203020204" pitchFamily="34" charset="0"/>
                <a:ea typeface="PT Sans" panose="020B0503020203020204" pitchFamily="34" charset="0"/>
              </a:rPr>
              <a:t>Any backfill costs must be calculated to replace that member of staff in their Faculty/ Professional Service.  Backfill is usually calculated at the same rate as the existing member of staff and consideration should be given to the cost of advertising as well as on costs when creating the proposal budget as well as potential delays to recruitment and the impact this may have on the project. </a:t>
            </a:r>
          </a:p>
        </p:txBody>
      </p:sp>
      <p:sp>
        <p:nvSpPr>
          <p:cNvPr id="17" name="Rectangle 16"/>
          <p:cNvSpPr/>
          <p:nvPr/>
        </p:nvSpPr>
        <p:spPr>
          <a:xfrm>
            <a:off x="10433248" y="696144"/>
            <a:ext cx="2160240" cy="91440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en-GB" sz="1200" b="1" dirty="0">
                <a:solidFill>
                  <a:schemeClr val="tx1"/>
                </a:solidFill>
                <a:latin typeface="PT Sans" panose="020B0503020203020204" pitchFamily="34" charset="0"/>
                <a:ea typeface="PT Sans" panose="020B0503020203020204" pitchFamily="34" charset="0"/>
              </a:rPr>
              <a:t>My project requires someone for a longer period of time (i.e. over 12 weeks)</a:t>
            </a:r>
          </a:p>
        </p:txBody>
      </p:sp>
      <p:sp>
        <p:nvSpPr>
          <p:cNvPr id="18" name="Rectangle 17"/>
          <p:cNvSpPr/>
          <p:nvPr/>
        </p:nvSpPr>
        <p:spPr>
          <a:xfrm>
            <a:off x="10437461" y="1855101"/>
            <a:ext cx="2160240" cy="91440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en-GB" sz="1200" b="1" dirty="0">
                <a:solidFill>
                  <a:schemeClr val="tx1"/>
                </a:solidFill>
                <a:latin typeface="PT Sans" panose="020B0503020203020204" pitchFamily="34" charset="0"/>
                <a:ea typeface="PT Sans" panose="020B0503020203020204" pitchFamily="34" charset="0"/>
              </a:rPr>
              <a:t>Fixed Term Contracts</a:t>
            </a:r>
          </a:p>
        </p:txBody>
      </p:sp>
      <p:sp>
        <p:nvSpPr>
          <p:cNvPr id="19" name="Rectangle 18"/>
          <p:cNvSpPr/>
          <p:nvPr/>
        </p:nvSpPr>
        <p:spPr>
          <a:xfrm>
            <a:off x="10433248" y="2988257"/>
            <a:ext cx="2156027" cy="4345632"/>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r>
              <a:rPr lang="en-GB" sz="800" dirty="0">
                <a:solidFill>
                  <a:schemeClr val="tx1"/>
                </a:solidFill>
                <a:latin typeface="PT Sans" panose="020B0503020203020204" pitchFamily="34" charset="0"/>
                <a:ea typeface="PT Sans" panose="020B0503020203020204" pitchFamily="34" charset="0"/>
              </a:rPr>
              <a:t>Some projects require a time specific commitment related to funding availability and therefore use a Fixed Term Contract. There is a </a:t>
            </a:r>
            <a:r>
              <a:rPr lang="en-GB" sz="800" u="sng" dirty="0">
                <a:solidFill>
                  <a:schemeClr val="tx1"/>
                </a:solidFill>
                <a:latin typeface="PT Sans" panose="020B0503020203020204" pitchFamily="34" charset="0"/>
                <a:ea typeface="PT Sans" panose="020B0503020203020204" pitchFamily="34" charset="0"/>
                <a:hlinkClick r:id="rId15"/>
              </a:rPr>
              <a:t>Code of Practice for the Use of Fixed Term Contracts</a:t>
            </a:r>
            <a:r>
              <a:rPr lang="en-GB" sz="800" dirty="0">
                <a:solidFill>
                  <a:schemeClr val="tx1"/>
                </a:solidFill>
                <a:latin typeface="PT Sans" panose="020B0503020203020204" pitchFamily="34" charset="0"/>
                <a:ea typeface="PT Sans" panose="020B0503020203020204" pitchFamily="34" charset="0"/>
              </a:rPr>
              <a:t> which must be adhered to when recruiting via this method. </a:t>
            </a:r>
          </a:p>
          <a:p>
            <a:r>
              <a:rPr lang="en-GB" sz="800" dirty="0">
                <a:solidFill>
                  <a:schemeClr val="tx1"/>
                </a:solidFill>
                <a:latin typeface="PT Sans" panose="020B0503020203020204" pitchFamily="34" charset="0"/>
                <a:ea typeface="PT Sans" panose="020B0503020203020204" pitchFamily="34" charset="0"/>
              </a:rPr>
              <a:t> </a:t>
            </a:r>
          </a:p>
          <a:p>
            <a:r>
              <a:rPr lang="en-GB" sz="800" dirty="0">
                <a:solidFill>
                  <a:schemeClr val="tx1"/>
                </a:solidFill>
                <a:latin typeface="PT Sans" panose="020B0503020203020204" pitchFamily="34" charset="0"/>
                <a:ea typeface="PT Sans" panose="020B0503020203020204" pitchFamily="34" charset="0"/>
              </a:rPr>
              <a:t>As outlined in the </a:t>
            </a:r>
            <a:r>
              <a:rPr lang="en-GB" sz="800" u="sng" dirty="0">
                <a:solidFill>
                  <a:schemeClr val="tx1"/>
                </a:solidFill>
                <a:latin typeface="PT Sans" panose="020B0503020203020204" pitchFamily="34" charset="0"/>
                <a:ea typeface="PT Sans" panose="020B0503020203020204" pitchFamily="34" charset="0"/>
                <a:hlinkClick r:id="rId4"/>
              </a:rPr>
              <a:t>Workforce Planning &amp; Recruitment Control Process</a:t>
            </a:r>
            <a:r>
              <a:rPr lang="en-GB" sz="800" dirty="0">
                <a:solidFill>
                  <a:schemeClr val="tx1"/>
                </a:solidFill>
                <a:latin typeface="PT Sans" panose="020B0503020203020204" pitchFamily="34" charset="0"/>
                <a:ea typeface="PT Sans" panose="020B0503020203020204" pitchFamily="34" charset="0"/>
                <a:hlinkClick r:id="rId4"/>
              </a:rPr>
              <a:t> </a:t>
            </a:r>
            <a:r>
              <a:rPr lang="en-GB" sz="800" dirty="0">
                <a:solidFill>
                  <a:schemeClr val="tx1"/>
                </a:solidFill>
                <a:latin typeface="PT Sans" panose="020B0503020203020204" pitchFamily="34" charset="0"/>
                <a:ea typeface="PT Sans" panose="020B0503020203020204" pitchFamily="34" charset="0"/>
              </a:rPr>
              <a:t>a specific procedure must be followed to obtain approval to recruit on this basis, led by your Director of Operations/ equivalent. This includes a business case to be written, the completion of an </a:t>
            </a:r>
            <a:r>
              <a:rPr lang="en-GB" sz="800" u="sng" dirty="0">
                <a:solidFill>
                  <a:schemeClr val="tx1"/>
                </a:solidFill>
                <a:latin typeface="PT Sans" panose="020B0503020203020204" pitchFamily="34" charset="0"/>
                <a:ea typeface="PT Sans" panose="020B0503020203020204" pitchFamily="34" charset="0"/>
                <a:hlinkClick r:id="rId4"/>
              </a:rPr>
              <a:t>Workforce Planning &amp; Recruitment Control Process</a:t>
            </a:r>
            <a:r>
              <a:rPr lang="en-GB" sz="800" dirty="0">
                <a:solidFill>
                  <a:schemeClr val="tx1"/>
                </a:solidFill>
                <a:latin typeface="PT Sans" panose="020B0503020203020204" pitchFamily="34" charset="0"/>
                <a:ea typeface="PT Sans" panose="020B0503020203020204" pitchFamily="34" charset="0"/>
                <a:hlinkClick r:id="rId16"/>
              </a:rPr>
              <a:t> </a:t>
            </a:r>
            <a:r>
              <a:rPr lang="en-GB" sz="800" dirty="0">
                <a:solidFill>
                  <a:schemeClr val="tx1"/>
                </a:solidFill>
                <a:latin typeface="PT Sans" panose="020B0503020203020204" pitchFamily="34" charset="0"/>
                <a:ea typeface="PT Sans" panose="020B0503020203020204" pitchFamily="34" charset="0"/>
              </a:rPr>
              <a:t>and the creation of a Job Description which has been graded by HR. The Director of Operations/ equivalent will then send the complete set of documents to the Chief Operating Officer and the Director of Finance &amp; Performance for approval. You must speak to your Director of Operations regarding this process. </a:t>
            </a:r>
          </a:p>
          <a:p>
            <a:r>
              <a:rPr lang="en-GB" sz="800" dirty="0">
                <a:solidFill>
                  <a:schemeClr val="tx1"/>
                </a:solidFill>
                <a:latin typeface="PT Sans" panose="020B0503020203020204" pitchFamily="34" charset="0"/>
                <a:ea typeface="PT Sans" panose="020B0503020203020204" pitchFamily="34" charset="0"/>
              </a:rPr>
              <a:t> </a:t>
            </a:r>
          </a:p>
          <a:p>
            <a:r>
              <a:rPr lang="en-GB" sz="800" dirty="0">
                <a:solidFill>
                  <a:schemeClr val="tx1"/>
                </a:solidFill>
                <a:latin typeface="PT Sans" panose="020B0503020203020204" pitchFamily="34" charset="0"/>
                <a:ea typeface="PT Sans" panose="020B0503020203020204" pitchFamily="34" charset="0"/>
              </a:rPr>
              <a:t>If approved, the post will then need to be advertised and costs for this (including interview expenses, relocation, and redundancy pay as appropriate) as well as on-costs should be considered when creating the budget for your project. The timescales for gaining approval for the post and advertising and then interviewing should all also considered when writing the project proposal. </a:t>
            </a:r>
          </a:p>
          <a:p>
            <a:endParaRPr lang="en-GB" sz="800" dirty="0">
              <a:solidFill>
                <a:schemeClr val="tx1"/>
              </a:solidFill>
            </a:endParaRPr>
          </a:p>
        </p:txBody>
      </p:sp>
      <p:cxnSp>
        <p:nvCxnSpPr>
          <p:cNvPr id="21" name="Straight Connector 20"/>
          <p:cNvCxnSpPr/>
          <p:nvPr/>
        </p:nvCxnSpPr>
        <p:spPr>
          <a:xfrm flipH="1">
            <a:off x="1906314" y="1613127"/>
            <a:ext cx="747063" cy="2419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3" idx="2"/>
            <a:endCxn id="9" idx="0"/>
          </p:cNvCxnSpPr>
          <p:nvPr/>
        </p:nvCxnSpPr>
        <p:spPr>
          <a:xfrm>
            <a:off x="2653376" y="1610544"/>
            <a:ext cx="934899" cy="24003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7" idx="2"/>
            <a:endCxn id="8" idx="0"/>
          </p:cNvCxnSpPr>
          <p:nvPr/>
        </p:nvCxnSpPr>
        <p:spPr>
          <a:xfrm flipH="1">
            <a:off x="1158894" y="2756986"/>
            <a:ext cx="16784" cy="217143"/>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9" idx="2"/>
          </p:cNvCxnSpPr>
          <p:nvPr/>
        </p:nvCxnSpPr>
        <p:spPr>
          <a:xfrm>
            <a:off x="3588275" y="2764974"/>
            <a:ext cx="0" cy="190872"/>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6475805" y="2777124"/>
            <a:ext cx="0" cy="219259"/>
          </a:xfrm>
          <a:prstGeom prst="line">
            <a:avLst/>
          </a:prstGeom>
        </p:spPr>
        <p:style>
          <a:lnRef idx="2">
            <a:schemeClr val="accent6"/>
          </a:lnRef>
          <a:fillRef idx="1">
            <a:schemeClr val="lt1"/>
          </a:fillRef>
          <a:effectRef idx="0">
            <a:schemeClr val="accent6"/>
          </a:effectRef>
          <a:fontRef idx="minor">
            <a:schemeClr val="dk1"/>
          </a:fontRef>
        </p:style>
      </p:cxnSp>
      <p:cxnSp>
        <p:nvCxnSpPr>
          <p:cNvPr id="29" name="Straight Connector 28"/>
          <p:cNvCxnSpPr>
            <a:endCxn id="16" idx="0"/>
          </p:cNvCxnSpPr>
          <p:nvPr/>
        </p:nvCxnSpPr>
        <p:spPr>
          <a:xfrm>
            <a:off x="9062988" y="2768999"/>
            <a:ext cx="1" cy="219258"/>
          </a:xfrm>
          <a:prstGeom prst="line">
            <a:avLst/>
          </a:prstGeom>
        </p:spPr>
        <p:style>
          <a:lnRef idx="2">
            <a:schemeClr val="accent4"/>
          </a:lnRef>
          <a:fillRef idx="1">
            <a:schemeClr val="lt1"/>
          </a:fillRef>
          <a:effectRef idx="0">
            <a:schemeClr val="accent4"/>
          </a:effectRef>
          <a:fontRef idx="minor">
            <a:schemeClr val="dk1"/>
          </a:fontRef>
        </p:style>
      </p:cxnSp>
      <p:cxnSp>
        <p:nvCxnSpPr>
          <p:cNvPr id="30" name="Straight Connector 29"/>
          <p:cNvCxnSpPr>
            <a:endCxn id="19" idx="0"/>
          </p:cNvCxnSpPr>
          <p:nvPr/>
        </p:nvCxnSpPr>
        <p:spPr>
          <a:xfrm>
            <a:off x="11509155" y="2768999"/>
            <a:ext cx="2107" cy="219258"/>
          </a:xfrm>
          <a:prstGeom prst="line">
            <a:avLst/>
          </a:prstGeom>
        </p:spPr>
        <p:style>
          <a:lnRef idx="2">
            <a:schemeClr val="accent2"/>
          </a:lnRef>
          <a:fillRef idx="1">
            <a:schemeClr val="lt1"/>
          </a:fillRef>
          <a:effectRef idx="0">
            <a:schemeClr val="accent2"/>
          </a:effectRef>
          <a:fontRef idx="minor">
            <a:schemeClr val="dk1"/>
          </a:fontRef>
        </p:style>
      </p:cxnSp>
      <p:cxnSp>
        <p:nvCxnSpPr>
          <p:cNvPr id="34" name="Straight Connector 33"/>
          <p:cNvCxnSpPr/>
          <p:nvPr/>
        </p:nvCxnSpPr>
        <p:spPr>
          <a:xfrm>
            <a:off x="6472808" y="1557557"/>
            <a:ext cx="0" cy="381744"/>
          </a:xfrm>
          <a:prstGeom prst="line">
            <a:avLst/>
          </a:prstGeom>
        </p:spPr>
        <p:style>
          <a:lnRef idx="2">
            <a:schemeClr val="accent6"/>
          </a:lnRef>
          <a:fillRef idx="1">
            <a:schemeClr val="lt1"/>
          </a:fillRef>
          <a:effectRef idx="0">
            <a:schemeClr val="accent6"/>
          </a:effectRef>
          <a:fontRef idx="minor">
            <a:schemeClr val="dk1"/>
          </a:fontRef>
        </p:style>
      </p:cxnSp>
      <p:cxnSp>
        <p:nvCxnSpPr>
          <p:cNvPr id="35" name="Straight Connector 34"/>
          <p:cNvCxnSpPr>
            <a:endCxn id="15" idx="0"/>
          </p:cNvCxnSpPr>
          <p:nvPr/>
        </p:nvCxnSpPr>
        <p:spPr>
          <a:xfrm>
            <a:off x="9056657" y="1611528"/>
            <a:ext cx="0" cy="222853"/>
          </a:xfrm>
          <a:prstGeom prst="line">
            <a:avLst/>
          </a:prstGeom>
        </p:spPr>
        <p:style>
          <a:lnRef idx="2">
            <a:schemeClr val="accent4"/>
          </a:lnRef>
          <a:fillRef idx="1">
            <a:schemeClr val="lt1"/>
          </a:fillRef>
          <a:effectRef idx="0">
            <a:schemeClr val="accent4"/>
          </a:effectRef>
          <a:fontRef idx="minor">
            <a:schemeClr val="dk1"/>
          </a:fontRef>
        </p:style>
      </p:cxnSp>
      <p:cxnSp>
        <p:nvCxnSpPr>
          <p:cNvPr id="36" name="Straight Connector 35"/>
          <p:cNvCxnSpPr>
            <a:endCxn id="18" idx="0"/>
          </p:cNvCxnSpPr>
          <p:nvPr/>
        </p:nvCxnSpPr>
        <p:spPr>
          <a:xfrm>
            <a:off x="11513368" y="1593776"/>
            <a:ext cx="4213" cy="261325"/>
          </a:xfrm>
          <a:prstGeom prst="line">
            <a:avLst/>
          </a:prstGeom>
        </p:spPr>
        <p:style>
          <a:lnRef idx="2">
            <a:schemeClr val="accent2"/>
          </a:lnRef>
          <a:fillRef idx="1">
            <a:schemeClr val="lt1"/>
          </a:fillRef>
          <a:effectRef idx="0">
            <a:schemeClr val="accent2"/>
          </a:effectRef>
          <a:fontRef idx="minor">
            <a:schemeClr val="dk1"/>
          </a:fontRef>
        </p:style>
      </p:cxnSp>
      <p:sp>
        <p:nvSpPr>
          <p:cNvPr id="31" name="Rectangle 30"/>
          <p:cNvSpPr/>
          <p:nvPr/>
        </p:nvSpPr>
        <p:spPr>
          <a:xfrm>
            <a:off x="5463485" y="7464418"/>
            <a:ext cx="7139595" cy="2016702"/>
          </a:xfrm>
          <a:prstGeom prst="rect">
            <a:avLst/>
          </a:prstGeom>
          <a:ln/>
        </p:spPr>
        <p:style>
          <a:lnRef idx="2">
            <a:schemeClr val="accent6"/>
          </a:lnRef>
          <a:fillRef idx="1">
            <a:schemeClr val="lt1"/>
          </a:fillRef>
          <a:effectRef idx="0">
            <a:schemeClr val="accent6"/>
          </a:effectRef>
          <a:fontRef idx="minor">
            <a:schemeClr val="dk1"/>
          </a:fontRef>
        </p:style>
        <p:txBody>
          <a:bodyPr rtlCol="0" anchor="ctr"/>
          <a:lstStyle/>
          <a:p>
            <a:r>
              <a:rPr lang="en-GB" sz="1000" b="1" dirty="0">
                <a:solidFill>
                  <a:schemeClr val="tx1"/>
                </a:solidFill>
                <a:latin typeface="PT Sans" panose="020B0503020203020204" pitchFamily="34" charset="0"/>
                <a:ea typeface="PT Sans" panose="020B0503020203020204" pitchFamily="34" charset="0"/>
              </a:rPr>
              <a:t>Recruiting Students</a:t>
            </a:r>
          </a:p>
          <a:p>
            <a:r>
              <a:rPr lang="en-GB" sz="800" dirty="0"/>
              <a:t>BU encourages co-creation with students and it is essential to remember that the students will be recruited to and contracted as a BU employee and therefore all of the above guidance and detail applies. </a:t>
            </a:r>
          </a:p>
          <a:p>
            <a:endParaRPr lang="en-GB" sz="800" dirty="0"/>
          </a:p>
          <a:p>
            <a:r>
              <a:rPr lang="en-GB" sz="800" b="1" dirty="0"/>
              <a:t>My project requires an Undergraduate Student</a:t>
            </a:r>
          </a:p>
          <a:p>
            <a:r>
              <a:rPr lang="en-GB" sz="800" dirty="0"/>
              <a:t>A project may wish to recruit students for a task that falls under the Student Ambassador Job Description, which has a specific rate of pay. As with all other types of recruitment a role description must be created and provided to HR to ensure this meets with the existing description and rates of pay. </a:t>
            </a:r>
          </a:p>
          <a:p>
            <a:r>
              <a:rPr lang="en-GB" sz="800" dirty="0"/>
              <a:t>For tasks falling outside of those listed in the Student Ambassador Job Description, a role description must be created and graded and HR. All opportunities for students are advertised through the Careers and Placements team. </a:t>
            </a:r>
          </a:p>
          <a:p>
            <a:endParaRPr lang="en-GB" sz="800" b="1" dirty="0">
              <a:solidFill>
                <a:schemeClr val="tx1"/>
              </a:solidFill>
              <a:latin typeface="PT Sans" panose="020B0503020203020204" pitchFamily="34" charset="0"/>
              <a:ea typeface="PT Sans" panose="020B0503020203020204" pitchFamily="34" charset="0"/>
            </a:endParaRPr>
          </a:p>
          <a:p>
            <a:r>
              <a:rPr lang="en-GB" sz="800" b="1" dirty="0">
                <a:solidFill>
                  <a:schemeClr val="tx1"/>
                </a:solidFill>
                <a:latin typeface="PT Sans" panose="020B0503020203020204" pitchFamily="34" charset="0"/>
                <a:ea typeface="PT Sans" panose="020B0503020203020204" pitchFamily="34" charset="0"/>
              </a:rPr>
              <a:t>My project requires Postgraduate Research Students</a:t>
            </a:r>
          </a:p>
          <a:p>
            <a:r>
              <a:rPr lang="en-GB" sz="800" dirty="0">
                <a:solidFill>
                  <a:schemeClr val="tx1"/>
                </a:solidFill>
                <a:latin typeface="PT Sans" panose="020B0503020203020204" pitchFamily="34" charset="0"/>
                <a:ea typeface="PT Sans" panose="020B0503020203020204" pitchFamily="34" charset="0"/>
              </a:rPr>
              <a:t>The </a:t>
            </a:r>
            <a:r>
              <a:rPr lang="en-GB" sz="800" dirty="0">
                <a:solidFill>
                  <a:schemeClr val="tx1"/>
                </a:solidFill>
                <a:latin typeface="PT Sans" panose="020B0503020203020204" pitchFamily="34" charset="0"/>
                <a:ea typeface="PT Sans" panose="020B0503020203020204" pitchFamily="34" charset="0"/>
                <a:hlinkClick r:id="rId17"/>
              </a:rPr>
              <a:t>Code of Practice for Research Degrees Policy, Procedure and Guidelines (8A) </a:t>
            </a:r>
            <a:r>
              <a:rPr lang="en-GB" sz="800" dirty="0">
                <a:solidFill>
                  <a:schemeClr val="tx1"/>
                </a:solidFill>
                <a:latin typeface="PT Sans" panose="020B0503020203020204" pitchFamily="34" charset="0"/>
                <a:ea typeface="PT Sans" panose="020B0503020203020204" pitchFamily="34" charset="0"/>
              </a:rPr>
              <a:t>sets out parameters for employing PGRs to teach and Appendix 4 of this document contains the guidelines for doing so and specified the number of hours PGRs are permitted to teach for.  </a:t>
            </a:r>
          </a:p>
          <a:p>
            <a:r>
              <a:rPr lang="en-GB" sz="800" dirty="0">
                <a:solidFill>
                  <a:schemeClr val="tx1"/>
                </a:solidFill>
                <a:latin typeface="PT Sans" panose="020B0503020203020204" pitchFamily="34" charset="0"/>
                <a:ea typeface="PT Sans" panose="020B0503020203020204" pitchFamily="34" charset="0"/>
              </a:rPr>
              <a:t>If it is intended a PGR will be recruited to assist with research, the same process for recruiting anyone for research must be followed. That is a job description must be created and graded by HR and guidance sought on the recruitment mechanisms.  </a:t>
            </a:r>
          </a:p>
        </p:txBody>
      </p:sp>
    </p:spTree>
    <p:extLst>
      <p:ext uri="{BB962C8B-B14F-4D97-AF65-F5344CB8AC3E}">
        <p14:creationId xmlns:p14="http://schemas.microsoft.com/office/powerpoint/2010/main" val="14381556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Author0 xmlns="D259749B-A2FA-4762-BAAE-748A846B9902">
      <UserInfo>
        <DisplayName>Katherine Jabbari</DisplayName>
        <AccountId>44</AccountId>
        <AccountType/>
      </UserInfo>
    </Author0>
    <_Status xmlns="http://schemas.microsoft.com/sharepoint/v3/fields">People</_Status>
    <School_x002f_PS xmlns="D259749B-A2FA-4762-BAAE-748A846B9902">
      <Value>6</Value>
    </School_x002f_PS>
    <Description0 xmlns="D259749B-A2FA-4762-BAAE-748A846B9902">Guidance for Recruiting Staff or Students to Internally Funded projects</Description0>
    <Target_x0020_Audiences xmlns="D259749B-A2FA-4762-BAAE-748A846B9902" xsi:nil="true"/>
    <Expiry_x0020_Date xmlns="D259749B-A2FA-4762-BAAE-748A846B9902">2019-08-25T00:00:00+00:00</Expiry_x0020_Date>
    <Published_x0020_Date xmlns="D259749B-A2FA-4762-BAAE-748A846B9902">2016-08-26T00:00:00+00:00</Published_x0020_Date>
    <_dlc_DocId xmlns="7845b4e5-581f-4554-8843-a411c9829904">ZXDD766ENQDJ-737846793-1921</_dlc_DocId>
    <_dlc_DocIdUrl xmlns="7845b4e5-581f-4554-8843-a411c9829904">
      <Url>https://newintranetsp.bournemouth.ac.uk/_layouts/15/DocIdRedir.aspx?ID=ZXDD766ENQDJ-737846793-1921</Url>
      <Description>ZXDD766ENQDJ-737846793-1921</Description>
    </_dlc_DocIdUrl>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E4C4781120F6B419EF128C5DE6313FB" ma:contentTypeVersion="36" ma:contentTypeDescription="Create a new document." ma:contentTypeScope="" ma:versionID="b4a522a958965903c7e206b5215ff6b9">
  <xsd:schema xmlns:xsd="http://www.w3.org/2001/XMLSchema" xmlns:xs="http://www.w3.org/2001/XMLSchema" xmlns:p="http://schemas.microsoft.com/office/2006/metadata/properties" xmlns:ns2="7845b4e5-581f-4554-8843-a411c9829904" xmlns:ns3="http://schemas.microsoft.com/sharepoint/v3/fields" xmlns:ns4="D259749B-A2FA-4762-BAAE-748A846B9902" targetNamespace="http://schemas.microsoft.com/office/2006/metadata/properties" ma:root="true" ma:fieldsID="799040dc7c0bce0ea0256fdfb1b4983f" ns2:_="" ns3:_="" ns4:_="">
    <xsd:import namespace="7845b4e5-581f-4554-8843-a411c9829904"/>
    <xsd:import namespace="http://schemas.microsoft.com/sharepoint/v3/fields"/>
    <xsd:import namespace="D259749B-A2FA-4762-BAAE-748A846B9902"/>
    <xsd:element name="properties">
      <xsd:complexType>
        <xsd:sequence>
          <xsd:element name="documentManagement">
            <xsd:complexType>
              <xsd:all>
                <xsd:element ref="ns2:_dlc_DocId" minOccurs="0"/>
                <xsd:element ref="ns2:_dlc_DocIdUrl" minOccurs="0"/>
                <xsd:element ref="ns2:_dlc_DocIdPersistId" minOccurs="0"/>
                <xsd:element ref="ns3:_Status" minOccurs="0"/>
                <xsd:element ref="ns4:Description0" minOccurs="0"/>
                <xsd:element ref="ns4:Author0" minOccurs="0"/>
                <xsd:element ref="ns4:School_x002f_PS" minOccurs="0"/>
                <xsd:element ref="ns4:Published_x0020_Date" minOccurs="0"/>
                <xsd:element ref="ns4:Expiry_x0020_Date" minOccurs="0"/>
                <xsd:element ref="ns4:Target_x0020_Audiences"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845b4e5-581f-4554-8843-a411c982990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tatus" ma:index="11" nillable="true" ma:displayName="Category" ma:format="Dropdown" ma:internalName="_Status" ma:readOnly="false">
      <xsd:simpleType>
        <xsd:union memberTypes="dms:Text">
          <xsd:simpleType>
            <xsd:restriction base="dms:Choice">
              <xsd:enumeration value="Corporate"/>
              <xsd:enumeration value="Delivery Plans"/>
              <xsd:enumeration value="Diversity and Equality"/>
              <xsd:enumeration value="Environment"/>
              <xsd:enumeration value="Finance"/>
              <xsd:enumeration value="Fire"/>
              <xsd:enumeration value="Fusion"/>
              <xsd:enumeration value="Health &amp; Safety"/>
              <xsd:enumeration value="HSS"/>
              <xsd:enumeration value="Information Security"/>
              <xsd:enumeration value="Initiatives and Projects"/>
              <xsd:enumeration value="IT Services"/>
              <xsd:enumeration value="Legal"/>
              <xsd:enumeration value="People"/>
              <xsd:enumeration value="Procurement"/>
              <xsd:enumeration value="Research"/>
              <xsd:enumeration value="Strategic"/>
              <xsd:enumeration value="Student Policies, Procedures &amp; Regulations"/>
              <xsd:enumeration value="Student Voice"/>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D259749B-A2FA-4762-BAAE-748A846B9902" elementFormDefault="qualified">
    <xsd:import namespace="http://schemas.microsoft.com/office/2006/documentManagement/types"/>
    <xsd:import namespace="http://schemas.microsoft.com/office/infopath/2007/PartnerControls"/>
    <xsd:element name="Description0" ma:index="12" nillable="true" ma:displayName="Description" ma:internalName="Description0" ma:readOnly="false">
      <xsd:simpleType>
        <xsd:restriction base="dms:Text"/>
      </xsd:simpleType>
    </xsd:element>
    <xsd:element name="Author0" ma:index="14" nillable="true" ma:displayName="Author" ma:list="UserInfo" ma:SharePointGroup="0" ma:internalName="Author0" ma:readOnly="fals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chool_x002f_PS" ma:index="15" nillable="true" ma:displayName="Faculty/PS" ma:list="{EAC109AF-6888-4703-91C4-EBDD892487A8}" ma:internalName="School_x002f_PS" ma:showField="Title">
      <xsd:complexType>
        <xsd:complexContent>
          <xsd:extension base="dms:MultiChoiceLookup">
            <xsd:sequence>
              <xsd:element name="Value" type="dms:Lookup" maxOccurs="unbounded" minOccurs="0" nillable="true"/>
            </xsd:sequence>
          </xsd:extension>
        </xsd:complexContent>
      </xsd:complexType>
    </xsd:element>
    <xsd:element name="Published_x0020_Date" ma:index="16" nillable="true" ma:displayName="Published Date" ma:default="[today]" ma:format="DateOnly" ma:internalName="Published_x0020_Date" ma:readOnly="false">
      <xsd:simpleType>
        <xsd:restriction base="dms:DateTime"/>
      </xsd:simpleType>
    </xsd:element>
    <xsd:element name="Expiry_x0020_Date" ma:index="17" nillable="true" ma:displayName="Review Date" ma:format="DateOnly" ma:internalName="Expiry_x0020_Date" ma:readOnly="false">
      <xsd:simpleType>
        <xsd:restriction base="dms:DateTime"/>
      </xsd:simpleType>
    </xsd:element>
    <xsd:element name="Target_x0020_Audiences" ma:index="18" nillable="true" ma:displayName="Target Audiences" ma:internalName="Target_x0020_Audiences">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ma:index="13"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ma:displayName="Category"/>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807F1F7F-B596-4CB2-96F9-0F95A8E2AF08}">
  <ds:schemaRefs>
    <ds:schemaRef ds:uri="http://schemas.microsoft.com/sharepoint/v3/contenttype/forms"/>
  </ds:schemaRefs>
</ds:datastoreItem>
</file>

<file path=customXml/itemProps2.xml><?xml version="1.0" encoding="utf-8"?>
<ds:datastoreItem xmlns:ds="http://schemas.openxmlformats.org/officeDocument/2006/customXml" ds:itemID="{6608483A-6294-481E-94E7-CEB310C3ABF1}">
  <ds:schemaRefs>
    <ds:schemaRef ds:uri="http://purl.org/dc/dcmitype/"/>
    <ds:schemaRef ds:uri="http://schemas.microsoft.com/office/infopath/2007/PartnerControls"/>
    <ds:schemaRef ds:uri="http://purl.org/dc/elements/1.1/"/>
    <ds:schemaRef ds:uri="http://schemas.microsoft.com/office/2006/metadata/properties"/>
    <ds:schemaRef ds:uri="D259749B-A2FA-4762-BAAE-748A846B9902"/>
    <ds:schemaRef ds:uri="http://purl.org/dc/terms/"/>
    <ds:schemaRef ds:uri="http://schemas.microsoft.com/sharepoint/v3/fields"/>
    <ds:schemaRef ds:uri="http://schemas.openxmlformats.org/package/2006/metadata/core-properties"/>
    <ds:schemaRef ds:uri="http://schemas.microsoft.com/office/2006/documentManagement/types"/>
    <ds:schemaRef ds:uri="7845b4e5-581f-4554-8843-a411c9829904"/>
    <ds:schemaRef ds:uri="http://www.w3.org/XML/1998/namespace"/>
  </ds:schemaRefs>
</ds:datastoreItem>
</file>

<file path=customXml/itemProps3.xml><?xml version="1.0" encoding="utf-8"?>
<ds:datastoreItem xmlns:ds="http://schemas.openxmlformats.org/officeDocument/2006/customXml" ds:itemID="{0B74D2D8-3945-4631-ABCF-26E8E1628B0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845b4e5-581f-4554-8843-a411c9829904"/>
    <ds:schemaRef ds:uri="http://schemas.microsoft.com/sharepoint/v3/fields"/>
    <ds:schemaRef ds:uri="D259749B-A2FA-4762-BAAE-748A846B990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4BB0BA7F-CAA5-4742-A829-9E6B5B0A358E}">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otalTime>416</TotalTime>
  <Words>2707</Words>
  <Application>Microsoft Office PowerPoint</Application>
  <PresentationFormat>A3 Paper (297x420 mm)</PresentationFormat>
  <Paragraphs>127</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PT Sans</vt:lpstr>
      <vt:lpstr>Office Theme</vt:lpstr>
      <vt:lpstr>PowerPoint Presentation</vt:lpstr>
      <vt:lpstr>PowerPoint Presentation</vt:lpstr>
      <vt:lpstr>IMMIGRATION REQUIREMENTS</vt:lpstr>
      <vt:lpstr>PowerPoint Presentation</vt:lpstr>
    </vt:vector>
  </TitlesOfParts>
  <Company>Bournemouth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Guidance for Recruiting Staff or Students to Internally Funded projects</dc:title>
  <dc:creator>Corrina Lailla,Osborne</dc:creator>
  <cp:keywords>Guidance for Recruiting Staff or Students to Internally Funded projects</cp:keywords>
  <cp:lastModifiedBy>Katherine Jabbari</cp:lastModifiedBy>
  <cp:revision>59</cp:revision>
  <dcterms:created xsi:type="dcterms:W3CDTF">2016-05-09T13:06:55Z</dcterms:created>
  <dcterms:modified xsi:type="dcterms:W3CDTF">2024-01-09T16:39:24Z</dcterms:modified>
  <cp:contentStatus>People</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0x010100FE4C4781120F6B419EF128C5DE6313FB</vt:lpwstr>
  </property>
  <property fmtid="{D5CDD505-2E9C-101B-9397-08002B2CF9AE}" pid="3" name="FileLeafRef">
    <vt:lpwstr>Guidance for Recruiting Staff or Students to Internally Funded projects.pptx</vt:lpwstr>
  </property>
  <property fmtid="{D5CDD505-2E9C-101B-9397-08002B2CF9AE}" pid="4" name="_dlc_DocIdItemGuid">
    <vt:lpwstr>1b703921-499c-4c96-8427-31036c3d910d</vt:lpwstr>
  </property>
</Properties>
</file>